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6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0D0412-16B2-6D4C-B816-77669C43D133}" v="24" dt="2024-03-14T16:43:31.67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49" d="100"/>
          <a:sy n="49" d="100"/>
        </p:scale>
        <p:origin x="248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land, Devon Joseph" userId="5c27645f-8f8b-44e4-9cdd-f6995c53d1eb" providerId="ADAL" clId="{310D0412-16B2-6D4C-B816-77669C43D133}"/>
    <pc:docChg chg="custSel modSld">
      <pc:chgData name="Boland, Devon Joseph" userId="5c27645f-8f8b-44e4-9cdd-f6995c53d1eb" providerId="ADAL" clId="{310D0412-16B2-6D4C-B816-77669C43D133}" dt="2024-03-14T16:42:46.513" v="94" actId="20577"/>
      <pc:docMkLst>
        <pc:docMk/>
      </pc:docMkLst>
      <pc:sldChg chg="addSp delSp modSp mod">
        <pc:chgData name="Boland, Devon Joseph" userId="5c27645f-8f8b-44e4-9cdd-f6995c53d1eb" providerId="ADAL" clId="{310D0412-16B2-6D4C-B816-77669C43D133}" dt="2024-03-14T16:39:24.395" v="79" actId="1076"/>
        <pc:sldMkLst>
          <pc:docMk/>
          <pc:sldMk cId="0" sldId="260"/>
        </pc:sldMkLst>
        <pc:spChg chg="mod">
          <ac:chgData name="Boland, Devon Joseph" userId="5c27645f-8f8b-44e4-9cdd-f6995c53d1eb" providerId="ADAL" clId="{310D0412-16B2-6D4C-B816-77669C43D133}" dt="2024-03-14T16:39:24.395" v="79" actId="1076"/>
          <ac:spMkLst>
            <pc:docMk/>
            <pc:sldMk cId="0" sldId="260"/>
            <ac:spMk id="3" creationId="{FAB57377-A588-8DE3-42D0-0C23D54D0A12}"/>
          </ac:spMkLst>
        </pc:spChg>
        <pc:picChg chg="del">
          <ac:chgData name="Boland, Devon Joseph" userId="5c27645f-8f8b-44e4-9cdd-f6995c53d1eb" providerId="ADAL" clId="{310D0412-16B2-6D4C-B816-77669C43D133}" dt="2024-03-14T16:38:20.970" v="60" actId="478"/>
          <ac:picMkLst>
            <pc:docMk/>
            <pc:sldMk cId="0" sldId="260"/>
            <ac:picMk id="207" creationId="{00000000-0000-0000-0000-000000000000}"/>
          </ac:picMkLst>
        </pc:picChg>
        <pc:picChg chg="add mod">
          <ac:chgData name="Boland, Devon Joseph" userId="5c27645f-8f8b-44e4-9cdd-f6995c53d1eb" providerId="ADAL" clId="{310D0412-16B2-6D4C-B816-77669C43D133}" dt="2024-03-14T16:39:07.515" v="72" actId="692"/>
          <ac:picMkLst>
            <pc:docMk/>
            <pc:sldMk cId="0" sldId="260"/>
            <ac:picMk id="2050" creationId="{9E525EA2-E070-2F88-35E0-F30EECD7DAC2}"/>
          </ac:picMkLst>
        </pc:picChg>
        <pc:picChg chg="add del mod">
          <ac:chgData name="Boland, Devon Joseph" userId="5c27645f-8f8b-44e4-9cdd-f6995c53d1eb" providerId="ADAL" clId="{310D0412-16B2-6D4C-B816-77669C43D133}" dt="2024-03-14T16:38:29.109" v="65" actId="478"/>
          <ac:picMkLst>
            <pc:docMk/>
            <pc:sldMk cId="0" sldId="260"/>
            <ac:picMk id="2052" creationId="{BC7F908C-EFAE-4C7E-3243-4CF3E3DE87D7}"/>
          </ac:picMkLst>
        </pc:picChg>
      </pc:sldChg>
      <pc:sldChg chg="modSp mod">
        <pc:chgData name="Boland, Devon Joseph" userId="5c27645f-8f8b-44e4-9cdd-f6995c53d1eb" providerId="ADAL" clId="{310D0412-16B2-6D4C-B816-77669C43D133}" dt="2024-03-14T16:42:46.513" v="94" actId="20577"/>
        <pc:sldMkLst>
          <pc:docMk/>
          <pc:sldMk cId="0" sldId="266"/>
        </pc:sldMkLst>
        <pc:spChg chg="mod">
          <ac:chgData name="Boland, Devon Joseph" userId="5c27645f-8f8b-44e4-9cdd-f6995c53d1eb" providerId="ADAL" clId="{310D0412-16B2-6D4C-B816-77669C43D133}" dt="2024-03-14T16:42:46.513" v="94" actId="20577"/>
          <ac:spMkLst>
            <pc:docMk/>
            <pc:sldMk cId="0" sldId="266"/>
            <ac:spMk id="286" creationId="{00000000-0000-0000-0000-000000000000}"/>
          </ac:spMkLst>
        </pc:spChg>
      </pc:sldChg>
      <pc:sldChg chg="addSp delSp modSp mod">
        <pc:chgData name="Boland, Devon Joseph" userId="5c27645f-8f8b-44e4-9cdd-f6995c53d1eb" providerId="ADAL" clId="{310D0412-16B2-6D4C-B816-77669C43D133}" dt="2024-03-14T16:34:20.740" v="59" actId="1076"/>
        <pc:sldMkLst>
          <pc:docMk/>
          <pc:sldMk cId="0" sldId="268"/>
        </pc:sldMkLst>
        <pc:spChg chg="del">
          <ac:chgData name="Boland, Devon Joseph" userId="5c27645f-8f8b-44e4-9cdd-f6995c53d1eb" providerId="ADAL" clId="{310D0412-16B2-6D4C-B816-77669C43D133}" dt="2024-03-14T16:30:20.919" v="3" actId="478"/>
          <ac:spMkLst>
            <pc:docMk/>
            <pc:sldMk cId="0" sldId="268"/>
            <ac:spMk id="2" creationId="{32E64C4D-F639-3F32-A075-4E26E72F7C26}"/>
          </ac:spMkLst>
        </pc:spChg>
        <pc:spChg chg="del mod">
          <ac:chgData name="Boland, Devon Joseph" userId="5c27645f-8f8b-44e4-9cdd-f6995c53d1eb" providerId="ADAL" clId="{310D0412-16B2-6D4C-B816-77669C43D133}" dt="2024-03-14T16:30:19.601" v="2" actId="478"/>
          <ac:spMkLst>
            <pc:docMk/>
            <pc:sldMk cId="0" sldId="268"/>
            <ac:spMk id="3" creationId="{25E129AF-5586-0D3A-6CB6-7EC6FBECB745}"/>
          </ac:spMkLst>
        </pc:spChg>
        <pc:spChg chg="del">
          <ac:chgData name="Boland, Devon Joseph" userId="5c27645f-8f8b-44e4-9cdd-f6995c53d1eb" providerId="ADAL" clId="{310D0412-16B2-6D4C-B816-77669C43D133}" dt="2024-03-14T16:30:17.354" v="0" actId="478"/>
          <ac:spMkLst>
            <pc:docMk/>
            <pc:sldMk cId="0" sldId="268"/>
            <ac:spMk id="5" creationId="{9A2ACAED-FE5B-59D0-1322-11F32B78BC66}"/>
          </ac:spMkLst>
        </pc:spChg>
        <pc:spChg chg="mod">
          <ac:chgData name="Boland, Devon Joseph" userId="5c27645f-8f8b-44e4-9cdd-f6995c53d1eb" providerId="ADAL" clId="{310D0412-16B2-6D4C-B816-77669C43D133}" dt="2024-03-14T16:32:19.388" v="55" actId="1076"/>
          <ac:spMkLst>
            <pc:docMk/>
            <pc:sldMk cId="0" sldId="268"/>
            <ac:spMk id="6" creationId="{2FBBC038-EE6A-6775-6C82-254524907A93}"/>
          </ac:spMkLst>
        </pc:spChg>
        <pc:spChg chg="add mod">
          <ac:chgData name="Boland, Devon Joseph" userId="5c27645f-8f8b-44e4-9cdd-f6995c53d1eb" providerId="ADAL" clId="{310D0412-16B2-6D4C-B816-77669C43D133}" dt="2024-03-14T16:34:20.740" v="59" actId="1076"/>
          <ac:spMkLst>
            <pc:docMk/>
            <pc:sldMk cId="0" sldId="268"/>
            <ac:spMk id="9" creationId="{0D5A08D7-CEB2-DD82-6776-B9640495B255}"/>
          </ac:spMkLst>
        </pc:spChg>
        <pc:spChg chg="del">
          <ac:chgData name="Boland, Devon Joseph" userId="5c27645f-8f8b-44e4-9cdd-f6995c53d1eb" providerId="ADAL" clId="{310D0412-16B2-6D4C-B816-77669C43D133}" dt="2024-03-14T16:30:29.431" v="11" actId="478"/>
          <ac:spMkLst>
            <pc:docMk/>
            <pc:sldMk cId="0" sldId="268"/>
            <ac:spMk id="305" creationId="{00000000-0000-0000-0000-000000000000}"/>
          </ac:spMkLst>
        </pc:spChg>
        <pc:spChg chg="del">
          <ac:chgData name="Boland, Devon Joseph" userId="5c27645f-8f8b-44e4-9cdd-f6995c53d1eb" providerId="ADAL" clId="{310D0412-16B2-6D4C-B816-77669C43D133}" dt="2024-03-14T16:30:30.265" v="12" actId="478"/>
          <ac:spMkLst>
            <pc:docMk/>
            <pc:sldMk cId="0" sldId="268"/>
            <ac:spMk id="306" creationId="{00000000-0000-0000-0000-000000000000}"/>
          </ac:spMkLst>
        </pc:spChg>
        <pc:spChg chg="del">
          <ac:chgData name="Boland, Devon Joseph" userId="5c27645f-8f8b-44e4-9cdd-f6995c53d1eb" providerId="ADAL" clId="{310D0412-16B2-6D4C-B816-77669C43D133}" dt="2024-03-14T16:30:24.271" v="6" actId="478"/>
          <ac:spMkLst>
            <pc:docMk/>
            <pc:sldMk cId="0" sldId="268"/>
            <ac:spMk id="311" creationId="{00000000-0000-0000-0000-000000000000}"/>
          </ac:spMkLst>
        </pc:spChg>
        <pc:spChg chg="del">
          <ac:chgData name="Boland, Devon Joseph" userId="5c27645f-8f8b-44e4-9cdd-f6995c53d1eb" providerId="ADAL" clId="{310D0412-16B2-6D4C-B816-77669C43D133}" dt="2024-03-14T16:30:23.390" v="5" actId="478"/>
          <ac:spMkLst>
            <pc:docMk/>
            <pc:sldMk cId="0" sldId="268"/>
            <ac:spMk id="313" creationId="{00000000-0000-0000-0000-000000000000}"/>
          </ac:spMkLst>
        </pc:spChg>
        <pc:spChg chg="del">
          <ac:chgData name="Boland, Devon Joseph" userId="5c27645f-8f8b-44e4-9cdd-f6995c53d1eb" providerId="ADAL" clId="{310D0412-16B2-6D4C-B816-77669C43D133}" dt="2024-03-14T16:30:25.800" v="7" actId="478"/>
          <ac:spMkLst>
            <pc:docMk/>
            <pc:sldMk cId="0" sldId="268"/>
            <ac:spMk id="314" creationId="{00000000-0000-0000-0000-000000000000}"/>
          </ac:spMkLst>
        </pc:spChg>
        <pc:spChg chg="del">
          <ac:chgData name="Boland, Devon Joseph" userId="5c27645f-8f8b-44e4-9cdd-f6995c53d1eb" providerId="ADAL" clId="{310D0412-16B2-6D4C-B816-77669C43D133}" dt="2024-03-14T16:30:26.958" v="9" actId="478"/>
          <ac:spMkLst>
            <pc:docMk/>
            <pc:sldMk cId="0" sldId="268"/>
            <ac:spMk id="315" creationId="{00000000-0000-0000-0000-000000000000}"/>
          </ac:spMkLst>
        </pc:spChg>
        <pc:spChg chg="del">
          <ac:chgData name="Boland, Devon Joseph" userId="5c27645f-8f8b-44e4-9cdd-f6995c53d1eb" providerId="ADAL" clId="{310D0412-16B2-6D4C-B816-77669C43D133}" dt="2024-03-14T16:30:33.253" v="14" actId="478"/>
          <ac:spMkLst>
            <pc:docMk/>
            <pc:sldMk cId="0" sldId="268"/>
            <ac:spMk id="316" creationId="{00000000-0000-0000-0000-000000000000}"/>
          </ac:spMkLst>
        </pc:spChg>
        <pc:spChg chg="del">
          <ac:chgData name="Boland, Devon Joseph" userId="5c27645f-8f8b-44e4-9cdd-f6995c53d1eb" providerId="ADAL" clId="{310D0412-16B2-6D4C-B816-77669C43D133}" dt="2024-03-14T16:30:33.253" v="14" actId="478"/>
          <ac:spMkLst>
            <pc:docMk/>
            <pc:sldMk cId="0" sldId="268"/>
            <ac:spMk id="317" creationId="{00000000-0000-0000-0000-000000000000}"/>
          </ac:spMkLst>
        </pc:spChg>
        <pc:spChg chg="del">
          <ac:chgData name="Boland, Devon Joseph" userId="5c27645f-8f8b-44e4-9cdd-f6995c53d1eb" providerId="ADAL" clId="{310D0412-16B2-6D4C-B816-77669C43D133}" dt="2024-03-14T16:30:33.253" v="14" actId="478"/>
          <ac:spMkLst>
            <pc:docMk/>
            <pc:sldMk cId="0" sldId="268"/>
            <ac:spMk id="318" creationId="{00000000-0000-0000-0000-000000000000}"/>
          </ac:spMkLst>
        </pc:spChg>
        <pc:spChg chg="mod">
          <ac:chgData name="Boland, Devon Joseph" userId="5c27645f-8f8b-44e4-9cdd-f6995c53d1eb" providerId="ADAL" clId="{310D0412-16B2-6D4C-B816-77669C43D133}" dt="2024-03-14T16:32:13.456" v="53" actId="1076"/>
          <ac:spMkLst>
            <pc:docMk/>
            <pc:sldMk cId="0" sldId="268"/>
            <ac:spMk id="319" creationId="{00000000-0000-0000-0000-000000000000}"/>
          </ac:spMkLst>
        </pc:spChg>
        <pc:spChg chg="mod">
          <ac:chgData name="Boland, Devon Joseph" userId="5c27645f-8f8b-44e4-9cdd-f6995c53d1eb" providerId="ADAL" clId="{310D0412-16B2-6D4C-B816-77669C43D133}" dt="2024-03-14T16:32:16.539" v="54" actId="1076"/>
          <ac:spMkLst>
            <pc:docMk/>
            <pc:sldMk cId="0" sldId="268"/>
            <ac:spMk id="320" creationId="{00000000-0000-0000-0000-000000000000}"/>
          </ac:spMkLst>
        </pc:spChg>
        <pc:spChg chg="del">
          <ac:chgData name="Boland, Devon Joseph" userId="5c27645f-8f8b-44e4-9cdd-f6995c53d1eb" providerId="ADAL" clId="{310D0412-16B2-6D4C-B816-77669C43D133}" dt="2024-03-14T16:30:33.752" v="15" actId="478"/>
          <ac:spMkLst>
            <pc:docMk/>
            <pc:sldMk cId="0" sldId="268"/>
            <ac:spMk id="321" creationId="{00000000-0000-0000-0000-000000000000}"/>
          </ac:spMkLst>
        </pc:spChg>
        <pc:picChg chg="add mod replST modCrop">
          <ac:chgData name="Boland, Devon Joseph" userId="5c27645f-8f8b-44e4-9cdd-f6995c53d1eb" providerId="ADAL" clId="{310D0412-16B2-6D4C-B816-77669C43D133}" dt="2024-03-14T16:32:08.425" v="52" actId="167"/>
          <ac:picMkLst>
            <pc:docMk/>
            <pc:sldMk cId="0" sldId="268"/>
            <ac:picMk id="4" creationId="{5A23FF87-7ECF-E9AC-C4CB-94A3AA90A6F4}"/>
          </ac:picMkLst>
        </pc:picChg>
        <pc:picChg chg="add del mod">
          <ac:chgData name="Boland, Devon Joseph" userId="5c27645f-8f8b-44e4-9cdd-f6995c53d1eb" providerId="ADAL" clId="{310D0412-16B2-6D4C-B816-77669C43D133}" dt="2024-03-14T16:31:32.365" v="32" actId="478"/>
          <ac:picMkLst>
            <pc:docMk/>
            <pc:sldMk cId="0" sldId="268"/>
            <ac:picMk id="7" creationId="{C10AD873-33A1-704A-3C98-03042CD879EA}"/>
          </ac:picMkLst>
        </pc:picChg>
        <pc:picChg chg="del">
          <ac:chgData name="Boland, Devon Joseph" userId="5c27645f-8f8b-44e4-9cdd-f6995c53d1eb" providerId="ADAL" clId="{310D0412-16B2-6D4C-B816-77669C43D133}" dt="2024-03-14T16:30:27.353" v="10" actId="478"/>
          <ac:picMkLst>
            <pc:docMk/>
            <pc:sldMk cId="0" sldId="268"/>
            <ac:picMk id="309" creationId="{00000000-0000-0000-0000-000000000000}"/>
          </ac:picMkLst>
        </pc:picChg>
        <pc:picChg chg="del">
          <ac:chgData name="Boland, Devon Joseph" userId="5c27645f-8f8b-44e4-9cdd-f6995c53d1eb" providerId="ADAL" clId="{310D0412-16B2-6D4C-B816-77669C43D133}" dt="2024-03-14T16:30:22.728" v="4" actId="478"/>
          <ac:picMkLst>
            <pc:docMk/>
            <pc:sldMk cId="0" sldId="268"/>
            <ac:picMk id="310" creationId="{00000000-0000-0000-0000-000000000000}"/>
          </ac:picMkLst>
        </pc:picChg>
        <pc:picChg chg="del">
          <ac:chgData name="Boland, Devon Joseph" userId="5c27645f-8f8b-44e4-9cdd-f6995c53d1eb" providerId="ADAL" clId="{310D0412-16B2-6D4C-B816-77669C43D133}" dt="2024-03-14T16:30:26.158" v="8" actId="478"/>
          <ac:picMkLst>
            <pc:docMk/>
            <pc:sldMk cId="0" sldId="268"/>
            <ac:picMk id="312" creationId="{00000000-0000-0000-0000-000000000000}"/>
          </ac:picMkLst>
        </pc:picChg>
        <pc:picChg chg="del">
          <ac:chgData name="Boland, Devon Joseph" userId="5c27645f-8f8b-44e4-9cdd-f6995c53d1eb" providerId="ADAL" clId="{310D0412-16B2-6D4C-B816-77669C43D133}" dt="2024-03-14T16:30:31.155" v="13" actId="478"/>
          <ac:picMkLst>
            <pc:docMk/>
            <pc:sldMk cId="0" sldId="268"/>
            <ac:picMk id="322" creationId="{00000000-0000-0000-0000-000000000000}"/>
          </ac:picMkLst>
        </pc:picChg>
      </pc:sldChg>
    </pc:docChg>
  </pc:docChgLst>
  <pc:docChgLst>
    <pc:chgData name="Boland, Devon Joseph" userId="5c27645f-8f8b-44e4-9cdd-f6995c53d1eb" providerId="ADAL" clId="{F2C06A8C-3153-784E-8E27-7908C1D34D51}"/>
    <pc:docChg chg="custSel modSld">
      <pc:chgData name="Boland, Devon Joseph" userId="5c27645f-8f8b-44e4-9cdd-f6995c53d1eb" providerId="ADAL" clId="{F2C06A8C-3153-784E-8E27-7908C1D34D51}" dt="2024-01-22T02:24:16.583" v="18" actId="1076"/>
      <pc:docMkLst>
        <pc:docMk/>
      </pc:docMkLst>
      <pc:sldChg chg="delSp modSp mod">
        <pc:chgData name="Boland, Devon Joseph" userId="5c27645f-8f8b-44e4-9cdd-f6995c53d1eb" providerId="ADAL" clId="{F2C06A8C-3153-784E-8E27-7908C1D34D51}" dt="2024-01-22T02:22:57.598" v="12" actId="478"/>
        <pc:sldMkLst>
          <pc:docMk/>
          <pc:sldMk cId="0" sldId="256"/>
        </pc:sldMkLst>
        <pc:grpChg chg="del">
          <ac:chgData name="Boland, Devon Joseph" userId="5c27645f-8f8b-44e4-9cdd-f6995c53d1eb" providerId="ADAL" clId="{F2C06A8C-3153-784E-8E27-7908C1D34D51}" dt="2024-01-22T02:19:28.294" v="0" actId="478"/>
          <ac:grpSpMkLst>
            <pc:docMk/>
            <pc:sldMk cId="0" sldId="256"/>
            <ac:grpSpMk id="150" creationId="{00000000-0000-0000-0000-000000000000}"/>
          </ac:grpSpMkLst>
        </pc:grpChg>
        <pc:picChg chg="del topLvl">
          <ac:chgData name="Boland, Devon Joseph" userId="5c27645f-8f8b-44e4-9cdd-f6995c53d1eb" providerId="ADAL" clId="{F2C06A8C-3153-784E-8E27-7908C1D34D51}" dt="2024-01-22T02:19:30.226" v="1" actId="478"/>
          <ac:picMkLst>
            <pc:docMk/>
            <pc:sldMk cId="0" sldId="256"/>
            <ac:picMk id="148" creationId="{00000000-0000-0000-0000-000000000000}"/>
          </ac:picMkLst>
        </pc:picChg>
        <pc:picChg chg="del topLvl">
          <ac:chgData name="Boland, Devon Joseph" userId="5c27645f-8f8b-44e4-9cdd-f6995c53d1eb" providerId="ADAL" clId="{F2C06A8C-3153-784E-8E27-7908C1D34D51}" dt="2024-01-22T02:19:28.294" v="0" actId="478"/>
          <ac:picMkLst>
            <pc:docMk/>
            <pc:sldMk cId="0" sldId="256"/>
            <ac:picMk id="149" creationId="{00000000-0000-0000-0000-000000000000}"/>
          </ac:picMkLst>
        </pc:picChg>
        <pc:picChg chg="del mod">
          <ac:chgData name="Boland, Devon Joseph" userId="5c27645f-8f8b-44e4-9cdd-f6995c53d1eb" providerId="ADAL" clId="{F2C06A8C-3153-784E-8E27-7908C1D34D51}" dt="2024-01-22T02:22:57.598" v="12" actId="478"/>
          <ac:picMkLst>
            <pc:docMk/>
            <pc:sldMk cId="0" sldId="256"/>
            <ac:picMk id="151" creationId="{00000000-0000-0000-0000-000000000000}"/>
          </ac:picMkLst>
        </pc:picChg>
      </pc:sldChg>
      <pc:sldChg chg="delSp modSp mod delAnim">
        <pc:chgData name="Boland, Devon Joseph" userId="5c27645f-8f8b-44e4-9cdd-f6995c53d1eb" providerId="ADAL" clId="{F2C06A8C-3153-784E-8E27-7908C1D34D51}" dt="2024-01-22T02:20:14.621" v="6" actId="1076"/>
        <pc:sldMkLst>
          <pc:docMk/>
          <pc:sldMk cId="0" sldId="261"/>
        </pc:sldMkLst>
        <pc:spChg chg="mod">
          <ac:chgData name="Boland, Devon Joseph" userId="5c27645f-8f8b-44e4-9cdd-f6995c53d1eb" providerId="ADAL" clId="{F2C06A8C-3153-784E-8E27-7908C1D34D51}" dt="2024-01-22T02:20:09.788" v="4" actId="1076"/>
          <ac:spMkLst>
            <pc:docMk/>
            <pc:sldMk cId="0" sldId="261"/>
            <ac:spMk id="224" creationId="{00000000-0000-0000-0000-000000000000}"/>
          </ac:spMkLst>
        </pc:spChg>
        <pc:grpChg chg="mod">
          <ac:chgData name="Boland, Devon Joseph" userId="5c27645f-8f8b-44e4-9cdd-f6995c53d1eb" providerId="ADAL" clId="{F2C06A8C-3153-784E-8E27-7908C1D34D51}" dt="2024-01-22T02:20:14.621" v="6" actId="1076"/>
          <ac:grpSpMkLst>
            <pc:docMk/>
            <pc:sldMk cId="0" sldId="261"/>
            <ac:grpSpMk id="228" creationId="{00000000-0000-0000-0000-000000000000}"/>
          </ac:grpSpMkLst>
        </pc:grpChg>
        <pc:picChg chg="del">
          <ac:chgData name="Boland, Devon Joseph" userId="5c27645f-8f8b-44e4-9cdd-f6995c53d1eb" providerId="ADAL" clId="{F2C06A8C-3153-784E-8E27-7908C1D34D51}" dt="2024-01-22T02:20:06.791" v="3" actId="478"/>
          <ac:picMkLst>
            <pc:docMk/>
            <pc:sldMk cId="0" sldId="261"/>
            <ac:picMk id="225" creationId="{00000000-0000-0000-0000-000000000000}"/>
          </ac:picMkLst>
        </pc:picChg>
      </pc:sldChg>
      <pc:sldChg chg="delSp modSp mod">
        <pc:chgData name="Boland, Devon Joseph" userId="5c27645f-8f8b-44e4-9cdd-f6995c53d1eb" providerId="ADAL" clId="{F2C06A8C-3153-784E-8E27-7908C1D34D51}" dt="2024-01-22T02:24:16.583" v="18" actId="1076"/>
        <pc:sldMkLst>
          <pc:docMk/>
          <pc:sldMk cId="0" sldId="267"/>
        </pc:sldMkLst>
        <pc:spChg chg="mod">
          <ac:chgData name="Boland, Devon Joseph" userId="5c27645f-8f8b-44e4-9cdd-f6995c53d1eb" providerId="ADAL" clId="{F2C06A8C-3153-784E-8E27-7908C1D34D51}" dt="2024-01-22T02:24:14.533" v="17" actId="1076"/>
          <ac:spMkLst>
            <pc:docMk/>
            <pc:sldMk cId="0" sldId="267"/>
            <ac:spMk id="295" creationId="{00000000-0000-0000-0000-000000000000}"/>
          </ac:spMkLst>
        </pc:spChg>
        <pc:spChg chg="mod">
          <ac:chgData name="Boland, Devon Joseph" userId="5c27645f-8f8b-44e4-9cdd-f6995c53d1eb" providerId="ADAL" clId="{F2C06A8C-3153-784E-8E27-7908C1D34D51}" dt="2024-01-22T02:24:11.517" v="16" actId="1076"/>
          <ac:spMkLst>
            <pc:docMk/>
            <pc:sldMk cId="0" sldId="267"/>
            <ac:spMk id="296" creationId="{00000000-0000-0000-0000-000000000000}"/>
          </ac:spMkLst>
        </pc:spChg>
        <pc:picChg chg="mod">
          <ac:chgData name="Boland, Devon Joseph" userId="5c27645f-8f8b-44e4-9cdd-f6995c53d1eb" providerId="ADAL" clId="{F2C06A8C-3153-784E-8E27-7908C1D34D51}" dt="2024-01-22T02:24:16.583" v="18" actId="1076"/>
          <ac:picMkLst>
            <pc:docMk/>
            <pc:sldMk cId="0" sldId="267"/>
            <ac:picMk id="293" creationId="{00000000-0000-0000-0000-000000000000}"/>
          </ac:picMkLst>
        </pc:picChg>
        <pc:picChg chg="mod">
          <ac:chgData name="Boland, Devon Joseph" userId="5c27645f-8f8b-44e4-9cdd-f6995c53d1eb" providerId="ADAL" clId="{F2C06A8C-3153-784E-8E27-7908C1D34D51}" dt="2024-01-22T02:24:08.817" v="15" actId="1076"/>
          <ac:picMkLst>
            <pc:docMk/>
            <pc:sldMk cId="0" sldId="267"/>
            <ac:picMk id="294" creationId="{00000000-0000-0000-0000-000000000000}"/>
          </ac:picMkLst>
        </pc:picChg>
        <pc:picChg chg="del">
          <ac:chgData name="Boland, Devon Joseph" userId="5c27645f-8f8b-44e4-9cdd-f6995c53d1eb" providerId="ADAL" clId="{F2C06A8C-3153-784E-8E27-7908C1D34D51}" dt="2024-01-22T02:24:03.413" v="13" actId="478"/>
          <ac:picMkLst>
            <pc:docMk/>
            <pc:sldMk cId="0" sldId="267"/>
            <ac:picMk id="301" creationId="{00000000-0000-0000-0000-000000000000}"/>
          </ac:picMkLst>
        </pc:picChg>
        <pc:picChg chg="del">
          <ac:chgData name="Boland, Devon Joseph" userId="5c27645f-8f8b-44e4-9cdd-f6995c53d1eb" providerId="ADAL" clId="{F2C06A8C-3153-784E-8E27-7908C1D34D51}" dt="2024-01-22T02:24:04.452" v="14" actId="478"/>
          <ac:picMkLst>
            <pc:docMk/>
            <pc:sldMk cId="0" sldId="267"/>
            <ac:picMk id="302" creationId="{00000000-0000-0000-0000-000000000000}"/>
          </ac:picMkLst>
        </pc:picChg>
      </pc:sldChg>
      <pc:sldChg chg="delSp modSp mod delAnim">
        <pc:chgData name="Boland, Devon Joseph" userId="5c27645f-8f8b-44e4-9cdd-f6995c53d1eb" providerId="ADAL" clId="{F2C06A8C-3153-784E-8E27-7908C1D34D51}" dt="2024-01-22T02:21:33.137" v="11" actId="1076"/>
        <pc:sldMkLst>
          <pc:docMk/>
          <pc:sldMk cId="0" sldId="269"/>
        </pc:sldMkLst>
        <pc:spChg chg="del mod">
          <ac:chgData name="Boland, Devon Joseph" userId="5c27645f-8f8b-44e4-9cdd-f6995c53d1eb" providerId="ADAL" clId="{F2C06A8C-3153-784E-8E27-7908C1D34D51}" dt="2024-01-22T02:21:28.965" v="10" actId="478"/>
          <ac:spMkLst>
            <pc:docMk/>
            <pc:sldMk cId="0" sldId="269"/>
            <ac:spMk id="3" creationId="{9B0DCEA6-112B-EF07-63BA-06A3CBED7A2D}"/>
          </ac:spMkLst>
        </pc:spChg>
        <pc:spChg chg="mod">
          <ac:chgData name="Boland, Devon Joseph" userId="5c27645f-8f8b-44e4-9cdd-f6995c53d1eb" providerId="ADAL" clId="{F2C06A8C-3153-784E-8E27-7908C1D34D51}" dt="2024-01-22T02:21:33.137" v="11" actId="1076"/>
          <ac:spMkLst>
            <pc:docMk/>
            <pc:sldMk cId="0" sldId="269"/>
            <ac:spMk id="347" creationId="{00000000-0000-0000-0000-000000000000}"/>
          </ac:spMkLst>
        </pc:spChg>
        <pc:picChg chg="del mod">
          <ac:chgData name="Boland, Devon Joseph" userId="5c27645f-8f8b-44e4-9cdd-f6995c53d1eb" providerId="ADAL" clId="{F2C06A8C-3153-784E-8E27-7908C1D34D51}" dt="2024-01-22T02:21:23.804" v="8" actId="478"/>
          <ac:picMkLst>
            <pc:docMk/>
            <pc:sldMk cId="0" sldId="269"/>
            <ac:picMk id="326" creationId="{00000000-0000-0000-0000-000000000000}"/>
          </ac:picMkLst>
        </pc:picChg>
      </pc:sldChg>
    </pc:docChg>
  </pc:docChgLst>
</pc:chgInfo>
</file>

<file path=ppt/media/image1.tif>
</file>

<file path=ppt/media/image10.tif>
</file>

<file path=ppt/media/image11.png>
</file>

<file path=ppt/media/image12.tif>
</file>

<file path=ppt/media/image13.png>
</file>

<file path=ppt/media/image14.png>
</file>

<file path=ppt/media/image15.tif>
</file>

<file path=ppt/media/image16.tif>
</file>

<file path=ppt/media/image17.tif>
</file>

<file path=ppt/media/image18.tif>
</file>

<file path=ppt/media/image19.tif>
</file>

<file path=ppt/media/image2.tif>
</file>

<file path=ppt/media/image20.png>
</file>

<file path=ppt/media/image21.png>
</file>

<file path=ppt/media/image22.png>
</file>

<file path=ppt/media/image23.png>
</file>

<file path=ppt/media/image24.tif>
</file>

<file path=ppt/media/image25.tif>
</file>

<file path=ppt/media/image26.tif>
</file>

<file path=ppt/media/image27.tif>
</file>

<file path=ppt/media/image28.tif>
</file>

<file path=ppt/media/image29.tif>
</file>

<file path=ppt/media/image3.t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tif>
</file>

<file path=ppt/media/image5.jpeg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 sz="7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1pPr>
            <a:lvl2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2pPr>
            <a:lvl3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3pPr>
            <a:lvl4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4pPr>
            <a:lvl5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1712269" y="0"/>
            <a:ext cx="20959463" cy="1398389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xfrm>
            <a:off x="3671399" y="2604549"/>
            <a:ext cx="17041202" cy="1145401"/>
          </a:xfrm>
          <a:prstGeom prst="rect">
            <a:avLst/>
          </a:prstGeom>
        </p:spPr>
        <p:txBody>
          <a:bodyPr lIns="182849" tIns="182849" rIns="182849" bIns="182849" anchor="t"/>
          <a:lstStyle>
            <a:lvl1pPr algn="l" defTabSz="2438400">
              <a:defRPr sz="7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671399" y="4019450"/>
            <a:ext cx="17041202" cy="6832800"/>
          </a:xfrm>
          <a:prstGeom prst="rect">
            <a:avLst/>
          </a:prstGeom>
        </p:spPr>
        <p:txBody>
          <a:bodyPr lIns="182849" tIns="182849" rIns="182849" bIns="182849" anchor="t"/>
          <a:lstStyle>
            <a:lvl1pPr marL="990600" indent="-876300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●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16401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○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20973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■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25545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●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30117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○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72885" y="11067533"/>
            <a:ext cx="717431" cy="734001"/>
          </a:xfrm>
          <a:prstGeom prst="rect">
            <a:avLst/>
          </a:prstGeom>
        </p:spPr>
        <p:txBody>
          <a:bodyPr lIns="182849" tIns="182849" rIns="182849" bIns="182849" anchor="ctr"/>
          <a:lstStyle>
            <a:lvl1pPr algn="r" defTabSz="2438400">
              <a:defRPr sz="24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3012281" y="-53579"/>
            <a:ext cx="15609094" cy="1494119"/>
          </a:xfrm>
          <a:prstGeom prst="rect">
            <a:avLst/>
          </a:prstGeom>
        </p:spPr>
        <p:txBody>
          <a:bodyPr/>
          <a:lstStyle>
            <a:lvl1pPr algn="l">
              <a:defRPr sz="7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  <a:lvl2pPr>
              <a:defRPr>
                <a:latin typeface="Helvetica"/>
                <a:ea typeface="Helvetica"/>
                <a:cs typeface="Helvetica"/>
                <a:sym typeface="Helvetica"/>
              </a:defRPr>
            </a:lvl2pPr>
            <a:lvl3pPr>
              <a:defRPr>
                <a:latin typeface="Helvetica"/>
                <a:ea typeface="Helvetica"/>
                <a:cs typeface="Helvetica"/>
                <a:sym typeface="Helvetica"/>
              </a:defRPr>
            </a:lvl3pPr>
            <a:lvl4pPr>
              <a:defRPr>
                <a:latin typeface="Helvetica"/>
                <a:ea typeface="Helvetica"/>
                <a:cs typeface="Helvetica"/>
                <a:sym typeface="Helvetica"/>
              </a:defRPr>
            </a:lvl4pPr>
            <a:lvl5pPr>
              <a:defRPr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21"/>
          </p:nvPr>
        </p:nvSpPr>
        <p:spPr>
          <a:xfrm>
            <a:off x="5329062" y="406546"/>
            <a:ext cx="13716003" cy="914876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6231433" y="863203"/>
            <a:ext cx="17439681" cy="1162645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-1" y="-3442"/>
            <a:ext cx="24384001" cy="1124803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5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849762" y="13187184"/>
            <a:ext cx="466354" cy="473076"/>
          </a:xfrm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14372" y="2534642"/>
            <a:ext cx="15609095" cy="6411516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  <a:lvl2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2pPr>
            <a:lvl3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3pPr>
            <a:lvl4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4pPr>
            <a:lvl5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21"/>
          </p:nvPr>
        </p:nvSpPr>
        <p:spPr>
          <a:xfrm>
            <a:off x="8794253" y="3637358"/>
            <a:ext cx="13260587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12442031" y="7072312"/>
            <a:ext cx="8514489" cy="56792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12192000" y="1250156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91704" y="1250156"/>
            <a:ext cx="16850320" cy="112335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mnffk23ev2QMDzGZ5w1skXEadTe54l8-Uei6ACce8eI/edit#slide=id.p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t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tif"/><Relationship Id="rId4" Type="http://schemas.openxmlformats.org/officeDocument/2006/relationships/image" Target="../media/image18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"/><Relationship Id="rId2" Type="http://schemas.openxmlformats.org/officeDocument/2006/relationships/image" Target="../media/image25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tif"/><Relationship Id="rId5" Type="http://schemas.openxmlformats.org/officeDocument/2006/relationships/image" Target="../media/image27.tif"/><Relationship Id="rId4" Type="http://schemas.openxmlformats.org/officeDocument/2006/relationships/hyperlink" Target="http://ISU.EDU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hyperlink" Target="https://www.thermofisher.com/us/en/home/electron-microscopy/products/transmission-electron-microscopes/krios-cryo-tem.html" TargetMode="External"/><Relationship Id="rId4" Type="http://schemas.openxmlformats.org/officeDocument/2006/relationships/hyperlink" Target="https://www.bruker.com/en/products-and-solutions/diffractometers-and-x-ray-microscopes/x-ray-diffractometers/d6-phaser/configurator-d6-phaser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Introduction to AlphaFold: Bioinformatics for 3D Protein Structure Predi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AlphaFold: Bioinformatics for 3D Protein Structure Prediction</a:t>
            </a:r>
          </a:p>
        </p:txBody>
      </p:sp>
      <p:sp>
        <p:nvSpPr>
          <p:cNvPr id="147" name="Devon J. Boland…"/>
          <p:cNvSpPr txBox="1">
            <a:spLocks noGrp="1"/>
          </p:cNvSpPr>
          <p:nvPr>
            <p:ph type="subTitle" sz="quarter" idx="1"/>
          </p:nvPr>
        </p:nvSpPr>
        <p:spPr>
          <a:xfrm>
            <a:off x="4833937" y="7249814"/>
            <a:ext cx="14716126" cy="3156683"/>
          </a:xfrm>
          <a:prstGeom prst="rect">
            <a:avLst/>
          </a:prstGeom>
        </p:spPr>
        <p:txBody>
          <a:bodyPr/>
          <a:lstStyle/>
          <a:p>
            <a:r>
              <a:t>Devon J. Boland</a:t>
            </a:r>
          </a:p>
          <a:p>
            <a:r>
              <a:t>Norman Borlaug Endowed Research Scholar</a:t>
            </a:r>
          </a:p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MSA Depedency of AF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MSA Depedency of AF2</a:t>
            </a:r>
          </a:p>
        </p:txBody>
      </p:sp>
      <p:sp>
        <p:nvSpPr>
          <p:cNvPr id="2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grpSp>
        <p:nvGrpSpPr>
          <p:cNvPr id="287" name="Group"/>
          <p:cNvGrpSpPr/>
          <p:nvPr/>
        </p:nvGrpSpPr>
        <p:grpSpPr>
          <a:xfrm>
            <a:off x="-131691" y="2100348"/>
            <a:ext cx="12284005" cy="8423671"/>
            <a:chOff x="0" y="0"/>
            <a:chExt cx="12284003" cy="8423669"/>
          </a:xfrm>
        </p:grpSpPr>
        <p:pic>
          <p:nvPicPr>
            <p:cNvPr id="285" name="Screen Shot 2022-05-16 at 11.18.02.png" descr="Screen Shot 2022-05-16 at 11.18.02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12284004" cy="84236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6" name="https://docs.google.com/presentation/d/"/>
            <p:cNvSpPr/>
            <p:nvPr/>
          </p:nvSpPr>
          <p:spPr>
            <a:xfrm>
              <a:off x="9063001" y="554004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500" b="0"/>
              </a:lvl1pPr>
            </a:lstStyle>
            <a:p>
              <a:r>
                <a:rPr dirty="0">
                  <a:hlinkClick r:id="rId3"/>
                </a:rPr>
                <a:t>https://docs.google.com/</a:t>
              </a:r>
              <a:endParaRPr dirty="0"/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12520262" y="2527851"/>
            <a:ext cx="11690763" cy="9066273"/>
            <a:chOff x="0" y="0"/>
            <a:chExt cx="11690762" cy="9066272"/>
          </a:xfrm>
        </p:grpSpPr>
        <p:pic>
          <p:nvPicPr>
            <p:cNvPr id="288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1690763" cy="746055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9" name="Xu, J.et. al. Proteins 2019, 87 (12), 1069-1081."/>
            <p:cNvSpPr/>
            <p:nvPr/>
          </p:nvSpPr>
          <p:spPr>
            <a:xfrm>
              <a:off x="2493851" y="779627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 defTabSz="457200">
                <a:defRPr sz="2500" b="0"/>
              </a:pPr>
              <a:r>
                <a:t>Xu, J.</a:t>
              </a:r>
              <a:r>
                <a:rPr i="1"/>
                <a:t>et. al</a:t>
              </a:r>
              <a:r>
                <a:t>. </a:t>
              </a:r>
              <a:r>
                <a:rPr i="1"/>
                <a:t>Proteins </a:t>
              </a:r>
              <a:r>
                <a:t>2019, </a:t>
              </a:r>
              <a:r>
                <a:rPr i="1"/>
                <a:t>87</a:t>
              </a:r>
              <a:r>
                <a:t> (12), 1069-1081.</a:t>
              </a:r>
            </a:p>
          </p:txBody>
        </p:sp>
      </p:grpSp>
      <p:sp>
        <p:nvSpPr>
          <p:cNvPr id="291" name="Typically MSA depth of &gt;100 sequences/residue produce a highly accurate and confident model"/>
          <p:cNvSpPr txBox="1"/>
          <p:nvPr/>
        </p:nvSpPr>
        <p:spPr>
          <a:xfrm>
            <a:off x="2987890" y="11767618"/>
            <a:ext cx="18634178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r>
              <a:t>Typically MSA depth of &gt;100 sequences/residue produce a highly accurate and confident model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9252" y="5610946"/>
            <a:ext cx="5362406" cy="53624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9147" y="5780272"/>
            <a:ext cx="5009764" cy="5009764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PDB: 8HG1"/>
          <p:cNvSpPr txBox="1"/>
          <p:nvPr/>
        </p:nvSpPr>
        <p:spPr>
          <a:xfrm>
            <a:off x="14413964" y="10519728"/>
            <a:ext cx="1966088" cy="552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700"/>
            </a:lvl1pPr>
          </a:lstStyle>
          <a:p>
            <a:r>
              <a:t>PDB: 8HG1</a:t>
            </a:r>
          </a:p>
        </p:txBody>
      </p:sp>
      <p:sp>
        <p:nvSpPr>
          <p:cNvPr id="296" name="PDB: 4QWO"/>
          <p:cNvSpPr txBox="1"/>
          <p:nvPr/>
        </p:nvSpPr>
        <p:spPr>
          <a:xfrm>
            <a:off x="20054861" y="10519727"/>
            <a:ext cx="2118335" cy="5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700"/>
            </a:lvl1pPr>
          </a:lstStyle>
          <a:p>
            <a:r>
              <a:rPr dirty="0"/>
              <a:t>PDB: 4QWO</a:t>
            </a:r>
          </a:p>
        </p:txBody>
      </p:sp>
      <p:sp>
        <p:nvSpPr>
          <p:cNvPr id="297" name="MPOX (Monkey Pox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MPOX (Monkey Pox) </a:t>
            </a:r>
          </a:p>
        </p:txBody>
      </p:sp>
      <p:sp>
        <p:nvSpPr>
          <p:cNvPr id="29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857402" y="13187184"/>
            <a:ext cx="451074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299" name="MPOX first isolated 1958…"/>
          <p:cNvSpPr txBox="1"/>
          <p:nvPr/>
        </p:nvSpPr>
        <p:spPr>
          <a:xfrm>
            <a:off x="149337" y="1315860"/>
            <a:ext cx="11986949" cy="7730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MPOX</a:t>
            </a:r>
            <a:r>
              <a:t> first isolated 1958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Copenhagen, Denmark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Started in children from a playgroup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Easily diagnosed by lesions that develop in 2-27 days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Can spread to genitalia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Can cause: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pneumonia, sepsis, and stillbirth (pregnancy)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Genome ~197kb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Contains 190 protein-encoding genes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We will predict structures for 60 of these proteins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To date only two proteins have been elucidated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MPXV polymerase holoenzyme in replicating state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Profilin-like Protein </a:t>
            </a:r>
          </a:p>
        </p:txBody>
      </p:sp>
      <p:pic>
        <p:nvPicPr>
          <p:cNvPr id="30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4624" y="1220399"/>
            <a:ext cx="5498811" cy="3620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999" y="9139174"/>
            <a:ext cx="12508245" cy="477398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138AC9-A43D-1D81-C256-8451383EE6C0}"/>
              </a:ext>
            </a:extLst>
          </p:cNvPr>
          <p:cNvSpPr txBox="1"/>
          <p:nvPr/>
        </p:nvSpPr>
        <p:spPr>
          <a:xfrm>
            <a:off x="15056934" y="13187184"/>
            <a:ext cx="12312502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en.wikipedia.org</a:t>
            </a:r>
            <a:r>
              <a:rPr lang="en-US" sz="2400" b="0" dirty="0"/>
              <a:t>/wiki/</a:t>
            </a:r>
            <a:r>
              <a:rPr lang="en-US" sz="2400" b="0" dirty="0" err="1"/>
              <a:t>Mpox</a:t>
            </a:r>
            <a:endParaRPr lang="en-US" sz="2400" b="0"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9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29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9" grpId="0" build="p" bldLvl="5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23FF87-7ECF-E9AC-C4CB-94A3AA90A6F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3"/>
          <a:srcRect t="15784" b="4218"/>
          <a:stretch/>
        </p:blipFill>
        <p:spPr>
          <a:xfrm>
            <a:off x="768001" y="1018902"/>
            <a:ext cx="22807749" cy="12771987"/>
          </a:xfrm>
          <a:prstGeom prst="rect">
            <a:avLst/>
          </a:prstGeom>
        </p:spPr>
      </p:pic>
      <p:sp>
        <p:nvSpPr>
          <p:cNvPr id="307" name="Assembly of the MPOX-22 Global Outbreak Genom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Assembly of the MPOX-22 Global Outbreak Genome</a:t>
            </a:r>
          </a:p>
        </p:txBody>
      </p:sp>
      <p:sp>
        <p:nvSpPr>
          <p:cNvPr id="3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319" name="Genome Sequencing &amp; Assembly"/>
          <p:cNvSpPr txBox="1"/>
          <p:nvPr/>
        </p:nvSpPr>
        <p:spPr>
          <a:xfrm>
            <a:off x="14446936" y="1303271"/>
            <a:ext cx="8378991" cy="762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100" u="sng"/>
            </a:lvl1pPr>
          </a:lstStyle>
          <a:p>
            <a:r>
              <a:rPr dirty="0"/>
              <a:t>Genome Sequencing &amp; Assembly</a:t>
            </a:r>
          </a:p>
        </p:txBody>
      </p:sp>
      <p:sp>
        <p:nvSpPr>
          <p:cNvPr id="320" name="Gene ORF Prediction &amp; Annotation"/>
          <p:cNvSpPr txBox="1"/>
          <p:nvPr/>
        </p:nvSpPr>
        <p:spPr>
          <a:xfrm>
            <a:off x="1514708" y="7694210"/>
            <a:ext cx="8737232" cy="762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100" u="sng"/>
            </a:lvl1pPr>
          </a:lstStyle>
          <a:p>
            <a:r>
              <a:rPr dirty="0"/>
              <a:t>Gene ORF Prediction &amp; Annotation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BBC038-EE6A-6775-6C82-254524907A93}"/>
              </a:ext>
            </a:extLst>
          </p:cNvPr>
          <p:cNvSpPr txBox="1"/>
          <p:nvPr/>
        </p:nvSpPr>
        <p:spPr>
          <a:xfrm>
            <a:off x="2391448" y="12466265"/>
            <a:ext cx="1367346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https://grch37.ensembl.org/info/genome/</a:t>
            </a:r>
            <a:r>
              <a:rPr lang="en-US" sz="2400" b="0" dirty="0" err="1"/>
              <a:t>genebuild</a:t>
            </a:r>
            <a:r>
              <a:rPr lang="en-US" sz="2400" b="0" dirty="0"/>
              <a:t>/</a:t>
            </a:r>
            <a:r>
              <a:rPr lang="en-US" sz="2400" b="0" dirty="0" err="1"/>
              <a:t>index.html</a:t>
            </a:r>
            <a:endParaRPr lang="en-US" sz="2400" b="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5A08D7-CEB2-DD82-6776-B9640495B255}"/>
              </a:ext>
            </a:extLst>
          </p:cNvPr>
          <p:cNvSpPr txBox="1"/>
          <p:nvPr/>
        </p:nvSpPr>
        <p:spPr>
          <a:xfrm>
            <a:off x="-1961830" y="13045061"/>
            <a:ext cx="12213770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b="0" dirty="0"/>
              <a:t>Created with </a:t>
            </a:r>
            <a:r>
              <a:rPr lang="en-US" b="0" dirty="0" err="1"/>
              <a:t>BioRender.com</a:t>
            </a:r>
            <a:endParaRPr lang="en-US" b="0"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earson Fasta Forma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Pearson Fasta Format</a:t>
            </a:r>
          </a:p>
        </p:txBody>
      </p:sp>
      <p:sp>
        <p:nvSpPr>
          <p:cNvPr id="3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grpSp>
        <p:nvGrpSpPr>
          <p:cNvPr id="331" name="Group"/>
          <p:cNvGrpSpPr/>
          <p:nvPr/>
        </p:nvGrpSpPr>
        <p:grpSpPr>
          <a:xfrm>
            <a:off x="1134725" y="1723060"/>
            <a:ext cx="12771517" cy="6664022"/>
            <a:chOff x="0" y="0"/>
            <a:chExt cx="12771515" cy="6664021"/>
          </a:xfrm>
        </p:grpSpPr>
        <p:sp>
          <p:nvSpPr>
            <p:cNvPr id="327" name="Rectangle"/>
            <p:cNvSpPr/>
            <p:nvPr/>
          </p:nvSpPr>
          <p:spPr>
            <a:xfrm>
              <a:off x="0" y="0"/>
              <a:ext cx="12771516" cy="6664022"/>
            </a:xfrm>
            <a:prstGeom prst="rect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grpSp>
          <p:nvGrpSpPr>
            <p:cNvPr id="330" name="Group"/>
            <p:cNvGrpSpPr/>
            <p:nvPr/>
          </p:nvGrpSpPr>
          <p:grpSpPr>
            <a:xfrm>
              <a:off x="392321" y="140774"/>
              <a:ext cx="8058122" cy="2254285"/>
              <a:chOff x="0" y="0"/>
              <a:chExt cx="8058121" cy="2254283"/>
            </a:xfrm>
          </p:grpSpPr>
          <p:pic>
            <p:nvPicPr>
              <p:cNvPr id="328" name="Screenshot 2023-03-15 at 12.40.44.png" descr="Screenshot 2023-03-15 at 12.40.44.png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712279"/>
                <a:ext cx="7201859" cy="154200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29" name="In vivo “Biological” Representation"/>
              <p:cNvSpPr txBox="1"/>
              <p:nvPr/>
            </p:nvSpPr>
            <p:spPr>
              <a:xfrm>
                <a:off x="1168498" y="0"/>
                <a:ext cx="6889624" cy="6263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r>
                  <a:rPr i="1"/>
                  <a:t>In vivo</a:t>
                </a:r>
                <a:r>
                  <a:t> “Biological” Representation</a:t>
                </a:r>
              </a:p>
            </p:txBody>
          </p:sp>
        </p:grpSp>
      </p:grpSp>
      <p:grpSp>
        <p:nvGrpSpPr>
          <p:cNvPr id="334" name="Group"/>
          <p:cNvGrpSpPr/>
          <p:nvPr/>
        </p:nvGrpSpPr>
        <p:grpSpPr>
          <a:xfrm>
            <a:off x="1332674" y="4741877"/>
            <a:ext cx="11672356" cy="2793452"/>
            <a:chOff x="0" y="0"/>
            <a:chExt cx="11672354" cy="2793451"/>
          </a:xfrm>
        </p:grpSpPr>
        <p:pic>
          <p:nvPicPr>
            <p:cNvPr id="332" name="Screenshot 2023-03-15 at 12.37.15.png" descr="Screenshot 2023-03-15 at 12.37.15.png"/>
            <p:cNvPicPr>
              <a:picLocks noChangeAspect="1"/>
            </p:cNvPicPr>
            <p:nvPr/>
          </p:nvPicPr>
          <p:blipFill>
            <a:blip r:embed="rId3"/>
            <a:srcRect r="26251"/>
            <a:stretch>
              <a:fillRect/>
            </a:stretch>
          </p:blipFill>
          <p:spPr>
            <a:xfrm>
              <a:off x="0" y="830994"/>
              <a:ext cx="11672355" cy="19624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3" name="In silico “Computer” Representation"/>
            <p:cNvSpPr txBox="1"/>
            <p:nvPr/>
          </p:nvSpPr>
          <p:spPr>
            <a:xfrm>
              <a:off x="1237903" y="0"/>
              <a:ext cx="713956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rPr i="1"/>
                <a:t>In silico </a:t>
              </a:r>
              <a:r>
                <a:t>“Computer” Representation</a:t>
              </a:r>
            </a:p>
          </p:txBody>
        </p:sp>
      </p:grpSp>
      <p:grpSp>
        <p:nvGrpSpPr>
          <p:cNvPr id="337" name="Group"/>
          <p:cNvGrpSpPr/>
          <p:nvPr/>
        </p:nvGrpSpPr>
        <p:grpSpPr>
          <a:xfrm>
            <a:off x="1093588" y="11109442"/>
            <a:ext cx="14056288" cy="1590760"/>
            <a:chOff x="0" y="0"/>
            <a:chExt cx="14056286" cy="1590759"/>
          </a:xfrm>
        </p:grpSpPr>
        <p:pic>
          <p:nvPicPr>
            <p:cNvPr id="335" name="Screenshot 2023-03-15 at 12.37.49.png" descr="Screenshot 2023-03-15 at 12.37.49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4056287" cy="9402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6" name="Each sequence is represented as two lines"/>
            <p:cNvSpPr txBox="1"/>
            <p:nvPr/>
          </p:nvSpPr>
          <p:spPr>
            <a:xfrm>
              <a:off x="109363" y="964372"/>
              <a:ext cx="8863001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r>
                <a:t>Each sequence is represented as two lines</a:t>
              </a:r>
            </a:p>
          </p:txBody>
        </p:sp>
      </p:grpSp>
      <p:grpSp>
        <p:nvGrpSpPr>
          <p:cNvPr id="340" name="Group"/>
          <p:cNvGrpSpPr/>
          <p:nvPr/>
        </p:nvGrpSpPr>
        <p:grpSpPr>
          <a:xfrm>
            <a:off x="644752" y="8704060"/>
            <a:ext cx="7136614" cy="2612004"/>
            <a:chOff x="0" y="0"/>
            <a:chExt cx="7136612" cy="2612002"/>
          </a:xfrm>
        </p:grpSpPr>
        <p:sp>
          <p:nvSpPr>
            <p:cNvPr id="338" name="Line"/>
            <p:cNvSpPr/>
            <p:nvPr/>
          </p:nvSpPr>
          <p:spPr>
            <a:xfrm>
              <a:off x="277561" y="656370"/>
              <a:ext cx="365363" cy="1955633"/>
            </a:xfrm>
            <a:prstGeom prst="line">
              <a:avLst/>
            </a:prstGeom>
            <a:noFill/>
            <a:ln w="635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They are separated by the ‘&gt;’ sign"/>
            <p:cNvSpPr txBox="1"/>
            <p:nvPr/>
          </p:nvSpPr>
          <p:spPr>
            <a:xfrm>
              <a:off x="0" y="0"/>
              <a:ext cx="7136613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r>
                <a:t>They are separated by the ‘&gt;’ sign</a:t>
              </a:r>
            </a:p>
          </p:txBody>
        </p:sp>
      </p:grpSp>
      <p:grpSp>
        <p:nvGrpSpPr>
          <p:cNvPr id="343" name="Group"/>
          <p:cNvGrpSpPr/>
          <p:nvPr/>
        </p:nvGrpSpPr>
        <p:grpSpPr>
          <a:xfrm>
            <a:off x="1656079" y="9728516"/>
            <a:ext cx="9785419" cy="1358901"/>
            <a:chOff x="0" y="0"/>
            <a:chExt cx="9785417" cy="1358899"/>
          </a:xfrm>
        </p:grpSpPr>
        <p:sp>
          <p:nvSpPr>
            <p:cNvPr id="348" name="Connection Line"/>
            <p:cNvSpPr/>
            <p:nvPr/>
          </p:nvSpPr>
          <p:spPr>
            <a:xfrm>
              <a:off x="0" y="796290"/>
              <a:ext cx="5800091" cy="562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69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</a:path>
              </a:pathLst>
            </a:custGeom>
            <a:noFill/>
            <a:ln w="508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2" name="Followed by a descriptor, known as a ‘header’"/>
            <p:cNvSpPr txBox="1"/>
            <p:nvPr/>
          </p:nvSpPr>
          <p:spPr>
            <a:xfrm>
              <a:off x="320539" y="0"/>
              <a:ext cx="9464879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r>
                <a:t>Followed by a descriptor, known as a ‘header’</a:t>
              </a:r>
            </a:p>
          </p:txBody>
        </p:sp>
      </p:grpSp>
      <p:grpSp>
        <p:nvGrpSpPr>
          <p:cNvPr id="346" name="Group"/>
          <p:cNvGrpSpPr/>
          <p:nvPr/>
        </p:nvGrpSpPr>
        <p:grpSpPr>
          <a:xfrm>
            <a:off x="11192715" y="12027491"/>
            <a:ext cx="9904320" cy="1403098"/>
            <a:chOff x="0" y="0"/>
            <a:chExt cx="9904319" cy="1403096"/>
          </a:xfrm>
        </p:grpSpPr>
        <p:sp>
          <p:nvSpPr>
            <p:cNvPr id="344" name="Line"/>
            <p:cNvSpPr/>
            <p:nvPr/>
          </p:nvSpPr>
          <p:spPr>
            <a:xfrm flipH="1" flipV="1">
              <a:off x="-1" y="-1"/>
              <a:ext cx="375154" cy="932263"/>
            </a:xfrm>
            <a:prstGeom prst="line">
              <a:avLst/>
            </a:prstGeom>
            <a:noFill/>
            <a:ln w="635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5" name="The next line contains the amino acid sequence"/>
            <p:cNvSpPr txBox="1"/>
            <p:nvPr/>
          </p:nvSpPr>
          <p:spPr>
            <a:xfrm>
              <a:off x="94000" y="776710"/>
              <a:ext cx="981032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r>
                <a:t>The next line contains the amino acid sequence</a:t>
              </a:r>
            </a:p>
          </p:txBody>
        </p:sp>
      </p:grpSp>
      <p:sp>
        <p:nvSpPr>
          <p:cNvPr id="347" name="How would you represent a genome on a computer?…"/>
          <p:cNvSpPr txBox="1"/>
          <p:nvPr/>
        </p:nvSpPr>
        <p:spPr>
          <a:xfrm>
            <a:off x="14023298" y="9044341"/>
            <a:ext cx="10292818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rPr dirty="0"/>
              <a:t>How would you represent a genome on a computer?</a:t>
            </a:r>
          </a:p>
          <a:p>
            <a:pPr algn="l"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rPr dirty="0"/>
              <a:t>What about a transcriptome? or proteome?</a:t>
            </a:r>
          </a:p>
        </p:txBody>
      </p:sp>
      <p:sp>
        <p:nvSpPr>
          <p:cNvPr id="2" name="https://en.wikipedia.org/wiki/Protein_structure">
            <a:extLst>
              <a:ext uri="{FF2B5EF4-FFF2-40B4-BE49-F238E27FC236}">
                <a16:creationId xmlns:a16="http://schemas.microsoft.com/office/drawing/2014/main" id="{C1FDF632-8B14-B76F-4B73-7C5B86C7FE2B}"/>
              </a:ext>
            </a:extLst>
          </p:cNvPr>
          <p:cNvSpPr txBox="1"/>
          <p:nvPr/>
        </p:nvSpPr>
        <p:spPr>
          <a:xfrm>
            <a:off x="1527046" y="4147794"/>
            <a:ext cx="6678932" cy="5149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numCol="1" anchor="ctr">
            <a:spAutoFit/>
          </a:bodyPr>
          <a:lstStyle>
            <a:lvl1pPr>
              <a:defRPr sz="2500" b="0"/>
            </a:lvl1pPr>
          </a:lstStyle>
          <a:p>
            <a:r>
              <a:rPr dirty="0"/>
              <a:t>https://</a:t>
            </a:r>
            <a:r>
              <a:rPr dirty="0" err="1"/>
              <a:t>en.wikipedia.org</a:t>
            </a:r>
            <a:r>
              <a:rPr dirty="0"/>
              <a:t>/wiki/</a:t>
            </a:r>
            <a:r>
              <a:rPr dirty="0" err="1"/>
              <a:t>Protein_structure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" grpId="0" animBg="1" advAuto="0"/>
      <p:bldP spid="334" grpId="0" animBg="1" advAuto="0"/>
      <p:bldP spid="337" grpId="0" animBg="1" advAuto="0"/>
      <p:bldP spid="340" grpId="0" animBg="1" advAuto="0"/>
      <p:bldP spid="343" grpId="0" animBg="1" advAuto="0"/>
      <p:bldP spid="346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Running AlphaFold2 In A Timely Mann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Running AlphaFold2 In A Timely Manner</a:t>
            </a:r>
          </a:p>
        </p:txBody>
      </p:sp>
      <p:sp>
        <p:nvSpPr>
          <p:cNvPr id="3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grpSp>
        <p:nvGrpSpPr>
          <p:cNvPr id="362" name="Group"/>
          <p:cNvGrpSpPr/>
          <p:nvPr/>
        </p:nvGrpSpPr>
        <p:grpSpPr>
          <a:xfrm>
            <a:off x="13629456" y="3501907"/>
            <a:ext cx="10963421" cy="8576116"/>
            <a:chOff x="0" y="0"/>
            <a:chExt cx="10963420" cy="8576115"/>
          </a:xfrm>
        </p:grpSpPr>
        <p:pic>
          <p:nvPicPr>
            <p:cNvPr id="359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655309"/>
              <a:ext cx="9950076" cy="5108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0" name="925 nodes (40cpu per node)…"/>
            <p:cNvSpPr txBox="1"/>
            <p:nvPr/>
          </p:nvSpPr>
          <p:spPr>
            <a:xfrm>
              <a:off x="0" y="6579039"/>
              <a:ext cx="10963420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925 nodes (40cpu per node)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NIVIDIA A100/AMD Ryzen GPUs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&gt;3TB RAM</a:t>
              </a:r>
            </a:p>
          </p:txBody>
        </p:sp>
        <p:sp>
          <p:nvSpPr>
            <p:cNvPr id="361" name="Hours-Days"/>
            <p:cNvSpPr txBox="1"/>
            <p:nvPr/>
          </p:nvSpPr>
          <p:spPr>
            <a:xfrm>
              <a:off x="3634961" y="0"/>
              <a:ext cx="245133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Hours-Days</a:t>
              </a:r>
            </a:p>
          </p:txBody>
        </p:sp>
      </p:grpSp>
      <p:grpSp>
        <p:nvGrpSpPr>
          <p:cNvPr id="366" name="Group"/>
          <p:cNvGrpSpPr/>
          <p:nvPr/>
        </p:nvGrpSpPr>
        <p:grpSpPr>
          <a:xfrm>
            <a:off x="6875122" y="4488543"/>
            <a:ext cx="5016942" cy="5351103"/>
            <a:chOff x="0" y="0"/>
            <a:chExt cx="5016941" cy="5351102"/>
          </a:xfrm>
        </p:grpSpPr>
        <p:sp>
          <p:nvSpPr>
            <p:cNvPr id="363" name="Notebook"/>
            <p:cNvSpPr/>
            <p:nvPr/>
          </p:nvSpPr>
          <p:spPr>
            <a:xfrm>
              <a:off x="0" y="775702"/>
              <a:ext cx="4336251" cy="242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952" y="0"/>
                  </a:moveTo>
                  <a:cubicBezTo>
                    <a:pt x="1421" y="0"/>
                    <a:pt x="1439" y="771"/>
                    <a:pt x="1439" y="1718"/>
                  </a:cubicBezTo>
                  <a:lnTo>
                    <a:pt x="1439" y="19328"/>
                  </a:lnTo>
                  <a:lnTo>
                    <a:pt x="0" y="19328"/>
                  </a:lnTo>
                  <a:cubicBezTo>
                    <a:pt x="0" y="19328"/>
                    <a:pt x="0" y="19890"/>
                    <a:pt x="0" y="20529"/>
                  </a:cubicBezTo>
                  <a:cubicBezTo>
                    <a:pt x="0" y="21600"/>
                    <a:pt x="190" y="21599"/>
                    <a:pt x="896" y="21599"/>
                  </a:cubicBezTo>
                  <a:lnTo>
                    <a:pt x="10332" y="21599"/>
                  </a:lnTo>
                  <a:lnTo>
                    <a:pt x="11268" y="21599"/>
                  </a:lnTo>
                  <a:lnTo>
                    <a:pt x="20704" y="21599"/>
                  </a:lnTo>
                  <a:cubicBezTo>
                    <a:pt x="21367" y="21599"/>
                    <a:pt x="21600" y="21600"/>
                    <a:pt x="21600" y="20529"/>
                  </a:cubicBezTo>
                  <a:cubicBezTo>
                    <a:pt x="21600" y="19890"/>
                    <a:pt x="21600" y="19328"/>
                    <a:pt x="21600" y="19328"/>
                  </a:cubicBezTo>
                  <a:lnTo>
                    <a:pt x="20161" y="19328"/>
                  </a:lnTo>
                  <a:lnTo>
                    <a:pt x="20161" y="1718"/>
                  </a:lnTo>
                  <a:cubicBezTo>
                    <a:pt x="20161" y="771"/>
                    <a:pt x="20196" y="0"/>
                    <a:pt x="19665" y="0"/>
                  </a:cubicBezTo>
                  <a:lnTo>
                    <a:pt x="1952" y="0"/>
                  </a:lnTo>
                  <a:close/>
                  <a:moveTo>
                    <a:pt x="2475" y="1849"/>
                  </a:moveTo>
                  <a:lnTo>
                    <a:pt x="19125" y="1849"/>
                  </a:lnTo>
                  <a:lnTo>
                    <a:pt x="19125" y="19328"/>
                  </a:lnTo>
                  <a:lnTo>
                    <a:pt x="11268" y="19328"/>
                  </a:lnTo>
                  <a:lnTo>
                    <a:pt x="10332" y="19328"/>
                  </a:lnTo>
                  <a:lnTo>
                    <a:pt x="2475" y="19328"/>
                  </a:lnTo>
                  <a:lnTo>
                    <a:pt x="2475" y="1849"/>
                  </a:lnTo>
                  <a:close/>
                </a:path>
              </a:pathLst>
            </a:custGeom>
            <a:solidFill>
              <a:srgbClr val="D6D5D5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4" name="Months - Years"/>
            <p:cNvSpPr txBox="1"/>
            <p:nvPr/>
          </p:nvSpPr>
          <p:spPr>
            <a:xfrm>
              <a:off x="630142" y="0"/>
              <a:ext cx="3075966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Months - Years</a:t>
              </a:r>
            </a:p>
          </p:txBody>
        </p:sp>
        <p:sp>
          <p:nvSpPr>
            <p:cNvPr id="365" name="8-10 CPU core…"/>
            <p:cNvSpPr txBox="1"/>
            <p:nvPr/>
          </p:nvSpPr>
          <p:spPr>
            <a:xfrm>
              <a:off x="94058" y="3354027"/>
              <a:ext cx="4922884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8-10 CPU core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NVIDIA/AMD Entry GPU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16-32Gb RAM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1890170" y="4650972"/>
            <a:ext cx="3941956" cy="5429974"/>
            <a:chOff x="0" y="0"/>
            <a:chExt cx="3941955" cy="5429973"/>
          </a:xfrm>
        </p:grpSpPr>
        <p:sp>
          <p:nvSpPr>
            <p:cNvPr id="367" name="Phone"/>
            <p:cNvSpPr/>
            <p:nvPr/>
          </p:nvSpPr>
          <p:spPr>
            <a:xfrm>
              <a:off x="693311" y="806578"/>
              <a:ext cx="1006747" cy="2073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8" y="0"/>
                  </a:moveTo>
                  <a:cubicBezTo>
                    <a:pt x="934" y="0"/>
                    <a:pt x="0" y="453"/>
                    <a:pt x="0" y="1004"/>
                  </a:cubicBezTo>
                  <a:lnTo>
                    <a:pt x="0" y="20596"/>
                  </a:lnTo>
                  <a:cubicBezTo>
                    <a:pt x="0" y="21152"/>
                    <a:pt x="934" y="21600"/>
                    <a:pt x="2068" y="21600"/>
                  </a:cubicBezTo>
                  <a:lnTo>
                    <a:pt x="19532" y="21600"/>
                  </a:lnTo>
                  <a:cubicBezTo>
                    <a:pt x="20666" y="21600"/>
                    <a:pt x="21600" y="21147"/>
                    <a:pt x="21600" y="20596"/>
                  </a:cubicBezTo>
                  <a:lnTo>
                    <a:pt x="21600" y="1004"/>
                  </a:lnTo>
                  <a:cubicBezTo>
                    <a:pt x="21600" y="453"/>
                    <a:pt x="20677" y="0"/>
                    <a:pt x="19532" y="0"/>
                  </a:cubicBezTo>
                  <a:lnTo>
                    <a:pt x="2068" y="0"/>
                  </a:lnTo>
                  <a:close/>
                  <a:moveTo>
                    <a:pt x="9142" y="1350"/>
                  </a:moveTo>
                  <a:lnTo>
                    <a:pt x="12468" y="1350"/>
                  </a:lnTo>
                  <a:cubicBezTo>
                    <a:pt x="12758" y="1350"/>
                    <a:pt x="12990" y="1463"/>
                    <a:pt x="12990" y="1604"/>
                  </a:cubicBezTo>
                  <a:cubicBezTo>
                    <a:pt x="12990" y="1744"/>
                    <a:pt x="12758" y="1858"/>
                    <a:pt x="12468" y="1858"/>
                  </a:cubicBezTo>
                  <a:lnTo>
                    <a:pt x="9142" y="1858"/>
                  </a:lnTo>
                  <a:cubicBezTo>
                    <a:pt x="8853" y="1858"/>
                    <a:pt x="8621" y="1744"/>
                    <a:pt x="8621" y="1604"/>
                  </a:cubicBezTo>
                  <a:cubicBezTo>
                    <a:pt x="8621" y="1463"/>
                    <a:pt x="8853" y="1350"/>
                    <a:pt x="9142" y="1350"/>
                  </a:cubicBezTo>
                  <a:close/>
                  <a:moveTo>
                    <a:pt x="1477" y="2927"/>
                  </a:moveTo>
                  <a:lnTo>
                    <a:pt x="20123" y="2927"/>
                  </a:lnTo>
                  <a:lnTo>
                    <a:pt x="20123" y="18985"/>
                  </a:lnTo>
                  <a:lnTo>
                    <a:pt x="1477" y="18985"/>
                  </a:lnTo>
                  <a:lnTo>
                    <a:pt x="1477" y="292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8" name="&gt;50 years"/>
            <p:cNvSpPr txBox="1"/>
            <p:nvPr/>
          </p:nvSpPr>
          <p:spPr>
            <a:xfrm>
              <a:off x="187631" y="0"/>
              <a:ext cx="2018107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&gt;50 years</a:t>
              </a:r>
            </a:p>
          </p:txBody>
        </p:sp>
        <p:sp>
          <p:nvSpPr>
            <p:cNvPr id="369" name="4-8 CPU core…"/>
            <p:cNvSpPr txBox="1"/>
            <p:nvPr/>
          </p:nvSpPr>
          <p:spPr>
            <a:xfrm>
              <a:off x="0" y="2950298"/>
              <a:ext cx="3941956" cy="2479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4-8 CPU core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CUSTOM Graphics Chip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8-16Gb RAM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9D6ACE2-583F-954F-437C-3474B49D1AAA}"/>
              </a:ext>
            </a:extLst>
          </p:cNvPr>
          <p:cNvSpPr txBox="1"/>
          <p:nvPr/>
        </p:nvSpPr>
        <p:spPr>
          <a:xfrm>
            <a:off x="9606516" y="9295121"/>
            <a:ext cx="12663376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hprc.tamu.edu</a:t>
            </a:r>
            <a:r>
              <a:rPr lang="en-US" sz="2400" b="0" dirty="0"/>
              <a:t>/resources/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Architecture of HPC Clust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Architecture of HPC Clusters</a:t>
            </a:r>
          </a:p>
        </p:txBody>
      </p:sp>
      <p:sp>
        <p:nvSpPr>
          <p:cNvPr id="3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pic>
        <p:nvPicPr>
          <p:cNvPr id="3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156" y="7273565"/>
            <a:ext cx="9017001" cy="6197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669" y="1456158"/>
            <a:ext cx="9766301" cy="4864101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Photo: Illinois State University (ISU.EDU)"/>
          <p:cNvSpPr txBox="1"/>
          <p:nvPr/>
        </p:nvSpPr>
        <p:spPr>
          <a:xfrm>
            <a:off x="8006618" y="6423782"/>
            <a:ext cx="5888038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2500" b="0"/>
            </a:pPr>
            <a:r>
              <a:t>Photo: Illinois State University (</a:t>
            </a:r>
            <a:r>
              <a:rPr u="sng">
                <a:hlinkClick r:id="rId4"/>
              </a:rPr>
              <a:t>ISU.EDU</a:t>
            </a:r>
            <a:r>
              <a:t>)</a:t>
            </a:r>
          </a:p>
        </p:txBody>
      </p:sp>
      <p:sp>
        <p:nvSpPr>
          <p:cNvPr id="377" name="Photos: GitHub HPCTraining"/>
          <p:cNvSpPr txBox="1"/>
          <p:nvPr/>
        </p:nvSpPr>
        <p:spPr>
          <a:xfrm>
            <a:off x="9675323" y="13166229"/>
            <a:ext cx="4201161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b="0"/>
            </a:lvl1pPr>
          </a:lstStyle>
          <a:p>
            <a:r>
              <a:t>Photos: GitHub HPCTraining</a:t>
            </a:r>
          </a:p>
        </p:txBody>
      </p:sp>
      <p:pic>
        <p:nvPicPr>
          <p:cNvPr id="378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1502" y="8613084"/>
            <a:ext cx="1054101" cy="449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9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70504" y="7921282"/>
            <a:ext cx="8877301" cy="5207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rocess of Running A Job On Gra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Process of Running A Job On Grace</a:t>
            </a:r>
          </a:p>
        </p:txBody>
      </p:sp>
      <p:sp>
        <p:nvSpPr>
          <p:cNvPr id="3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383" name="Unlike to your personal computer, Grace will not do things automatically…"/>
          <p:cNvSpPr txBox="1"/>
          <p:nvPr/>
        </p:nvSpPr>
        <p:spPr>
          <a:xfrm>
            <a:off x="311119" y="1383707"/>
            <a:ext cx="14571702" cy="4311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Unlike to your personal computer, Grace will not do things automatically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We will build a list of commands which will include running AlphaFold2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This is called “scripting/building” a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job file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Our job file will contain “directives” and “commands”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Directives</a:t>
            </a:r>
            <a:r>
              <a:t> - tell Grace what resources to use (CPU/GPU/Time/RAM)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Commands</a:t>
            </a:r>
            <a:r>
              <a:t> - will execute programs or lines of code</a:t>
            </a:r>
          </a:p>
        </p:txBody>
      </p:sp>
      <p:pic>
        <p:nvPicPr>
          <p:cNvPr id="38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9939" y="6350024"/>
            <a:ext cx="12368732" cy="683716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6F2F5D-0E1A-1764-BEA8-0F06B92439C4}"/>
              </a:ext>
            </a:extLst>
          </p:cNvPr>
          <p:cNvSpPr txBox="1"/>
          <p:nvPr/>
        </p:nvSpPr>
        <p:spPr>
          <a:xfrm>
            <a:off x="3317358" y="13187184"/>
            <a:ext cx="15736186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rdlab.cs.upc.edu</a:t>
            </a:r>
            <a:r>
              <a:rPr lang="en-US" sz="2400" b="0" dirty="0"/>
              <a:t>/wp-content/uploads/documentation/manuals/html/</a:t>
            </a:r>
            <a:r>
              <a:rPr lang="en-US" sz="2400" b="0" dirty="0" err="1"/>
              <a:t>manual_rdlab_hpc</a:t>
            </a:r>
            <a:r>
              <a:rPr lang="en-US" sz="2400" b="0" dirty="0"/>
              <a:t>/</a:t>
            </a:r>
            <a:r>
              <a:rPr lang="en-US" sz="2400" b="0" dirty="0" err="1"/>
              <a:t>index.html</a:t>
            </a:r>
            <a:endParaRPr lang="en-US" sz="2400" b="0"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3" grpId="0" build="p" bldLvl="5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The AlphaFold2 Job Scrip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AlphaFold2 Job Script</a:t>
            </a:r>
          </a:p>
        </p:txBody>
      </p:sp>
      <p:sp>
        <p:nvSpPr>
          <p:cNvPr id="3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grpSp>
        <p:nvGrpSpPr>
          <p:cNvPr id="393" name="Group"/>
          <p:cNvGrpSpPr/>
          <p:nvPr/>
        </p:nvGrpSpPr>
        <p:grpSpPr>
          <a:xfrm>
            <a:off x="453068" y="1327835"/>
            <a:ext cx="22899816" cy="1930401"/>
            <a:chOff x="0" y="0"/>
            <a:chExt cx="22899813" cy="1930400"/>
          </a:xfrm>
        </p:grpSpPr>
        <p:pic>
          <p:nvPicPr>
            <p:cNvPr id="391" name="Screenshot 2023-03-15 at 12.38.41.png" descr="Screenshot 2023-03-15 at 12.38.4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344400" cy="1930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2" name="Directives - tells the computer what hardware to use"/>
            <p:cNvSpPr txBox="1"/>
            <p:nvPr/>
          </p:nvSpPr>
          <p:spPr>
            <a:xfrm>
              <a:off x="12592367" y="652006"/>
              <a:ext cx="10307448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Directives </a:t>
              </a:r>
              <a:r>
                <a:rPr>
                  <a:solidFill>
                    <a:srgbClr val="000000"/>
                  </a:solidFill>
                </a:rPr>
                <a:t>- tells the computer what hardware to use</a:t>
              </a:r>
            </a:p>
          </p:txBody>
        </p:sp>
      </p:grpSp>
      <p:grpSp>
        <p:nvGrpSpPr>
          <p:cNvPr id="396" name="Group"/>
          <p:cNvGrpSpPr/>
          <p:nvPr/>
        </p:nvGrpSpPr>
        <p:grpSpPr>
          <a:xfrm>
            <a:off x="453068" y="3302280"/>
            <a:ext cx="9907551" cy="1724532"/>
            <a:chOff x="0" y="0"/>
            <a:chExt cx="9907549" cy="1724530"/>
          </a:xfrm>
        </p:grpSpPr>
        <p:pic>
          <p:nvPicPr>
            <p:cNvPr id="394" name="Screenshot 2023-03-15 at 12.39.29.png" descr="Screenshot 2023-03-15 at 12.39.29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683130"/>
              <a:ext cx="8966200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5" name="Modules - tells the computer what software to use"/>
            <p:cNvSpPr txBox="1"/>
            <p:nvPr/>
          </p:nvSpPr>
          <p:spPr>
            <a:xfrm>
              <a:off x="0" y="0"/>
              <a:ext cx="990755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Modules </a:t>
              </a:r>
              <a:r>
                <a:rPr>
                  <a:solidFill>
                    <a:srgbClr val="000000"/>
                  </a:solidFill>
                </a:rPr>
                <a:t>- tells the computer what software to use</a:t>
              </a:r>
            </a:p>
          </p:txBody>
        </p:sp>
      </p:grpSp>
      <p:grpSp>
        <p:nvGrpSpPr>
          <p:cNvPr id="399" name="Group"/>
          <p:cNvGrpSpPr/>
          <p:nvPr/>
        </p:nvGrpSpPr>
        <p:grpSpPr>
          <a:xfrm>
            <a:off x="453068" y="5049738"/>
            <a:ext cx="9182101" cy="2017543"/>
            <a:chOff x="0" y="0"/>
            <a:chExt cx="9182100" cy="2017542"/>
          </a:xfrm>
        </p:grpSpPr>
        <p:pic>
          <p:nvPicPr>
            <p:cNvPr id="397" name="Screenshot 2023-03-15 at 12.39.40.png" descr="Screenshot 2023-03-15 at 12.39.40.png"/>
            <p:cNvPicPr>
              <a:picLocks noChangeAspect="1"/>
            </p:cNvPicPr>
            <p:nvPr/>
          </p:nvPicPr>
          <p:blipFill>
            <a:blip r:embed="rId4"/>
            <a:srcRect b="65798"/>
            <a:stretch>
              <a:fillRect/>
            </a:stretch>
          </p:blipFill>
          <p:spPr>
            <a:xfrm>
              <a:off x="0" y="649313"/>
              <a:ext cx="9182100" cy="1368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8" name="Variables - our input for the program"/>
            <p:cNvSpPr txBox="1"/>
            <p:nvPr/>
          </p:nvSpPr>
          <p:spPr>
            <a:xfrm>
              <a:off x="0" y="0"/>
              <a:ext cx="7206616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Variables </a:t>
              </a:r>
              <a:r>
                <a:rPr>
                  <a:solidFill>
                    <a:srgbClr val="000000"/>
                  </a:solidFill>
                </a:rPr>
                <a:t>- our input for the program</a:t>
              </a:r>
            </a:p>
          </p:txBody>
        </p:sp>
      </p:grpSp>
      <p:grpSp>
        <p:nvGrpSpPr>
          <p:cNvPr id="402" name="Group"/>
          <p:cNvGrpSpPr/>
          <p:nvPr/>
        </p:nvGrpSpPr>
        <p:grpSpPr>
          <a:xfrm>
            <a:off x="453068" y="7190736"/>
            <a:ext cx="14667714" cy="2223256"/>
            <a:chOff x="0" y="0"/>
            <a:chExt cx="14667712" cy="2223254"/>
          </a:xfrm>
        </p:grpSpPr>
        <p:pic>
          <p:nvPicPr>
            <p:cNvPr id="400" name="Screenshot 2023-03-15 at 12.39.50.png" descr="Screenshot 2023-03-15 at 12.39.50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762754"/>
              <a:ext cx="9144000" cy="1460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1" name="Parameters - “arguments” the program uses, typically specific to your data"/>
            <p:cNvSpPr txBox="1"/>
            <p:nvPr/>
          </p:nvSpPr>
          <p:spPr>
            <a:xfrm>
              <a:off x="0" y="0"/>
              <a:ext cx="14667713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Parameters </a:t>
              </a:r>
              <a:r>
                <a:rPr>
                  <a:solidFill>
                    <a:srgbClr val="000000"/>
                  </a:solidFill>
                </a:rPr>
                <a:t>- “arguments” the program uses, typically specific to your data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453069" y="9462318"/>
            <a:ext cx="9547073" cy="1599141"/>
            <a:chOff x="0" y="0"/>
            <a:chExt cx="9547072" cy="1599140"/>
          </a:xfrm>
        </p:grpSpPr>
        <p:pic>
          <p:nvPicPr>
            <p:cNvPr id="403" name="Screenshot 2023-03-15 at 12.39.59.png" descr="Screenshot 2023-03-15 at 12.39.59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672040"/>
              <a:ext cx="5803900" cy="927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4" name="Variables - specific to the program you are using"/>
            <p:cNvSpPr txBox="1"/>
            <p:nvPr/>
          </p:nvSpPr>
          <p:spPr>
            <a:xfrm>
              <a:off x="0" y="0"/>
              <a:ext cx="9547073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Variables </a:t>
              </a:r>
              <a:r>
                <a:rPr>
                  <a:solidFill>
                    <a:srgbClr val="000000"/>
                  </a:solidFill>
                </a:rPr>
                <a:t>- specific to the program you are using</a:t>
              </a:r>
            </a:p>
          </p:txBody>
        </p:sp>
      </p:grpSp>
      <p:grpSp>
        <p:nvGrpSpPr>
          <p:cNvPr id="409" name="Group"/>
          <p:cNvGrpSpPr/>
          <p:nvPr/>
        </p:nvGrpSpPr>
        <p:grpSpPr>
          <a:xfrm>
            <a:off x="10496571" y="8307047"/>
            <a:ext cx="13840799" cy="5338109"/>
            <a:chOff x="0" y="0"/>
            <a:chExt cx="13840798" cy="5338107"/>
          </a:xfrm>
        </p:grpSpPr>
        <p:pic>
          <p:nvPicPr>
            <p:cNvPr id="406" name="Screenshot 2023-03-15 at 12.40.11.png" descr="Screenshot 2023-03-15 at 12.40.11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646000"/>
              <a:ext cx="12966700" cy="3695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7" name="Screenshot 2023-03-15 at 12.40.21.png" descr="Screenshot 2023-03-15 at 12.40.21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39" y="4334807"/>
              <a:ext cx="8356601" cy="10033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8" name="Commands - specific to the program, and tell the computer what to do"/>
            <p:cNvSpPr txBox="1"/>
            <p:nvPr/>
          </p:nvSpPr>
          <p:spPr>
            <a:xfrm>
              <a:off x="5393" y="0"/>
              <a:ext cx="13835406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Commands </a:t>
              </a:r>
              <a:r>
                <a:rPr>
                  <a:solidFill>
                    <a:srgbClr val="000000"/>
                  </a:solidFill>
                </a:rPr>
                <a:t>- specific to the program, and tell the computer what to do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3" grpId="0" animBg="1" advAuto="0"/>
      <p:bldP spid="396" grpId="0" animBg="1" advAuto="0"/>
      <p:bldP spid="399" grpId="0" animBg="1" advAuto="0"/>
      <p:bldP spid="402" grpId="0" animBg="1" advAuto="0"/>
      <p:bldP spid="405" grpId="0" animBg="1" advAuto="0"/>
      <p:bldP spid="409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Summary</a:t>
            </a:r>
          </a:p>
        </p:txBody>
      </p:sp>
      <p:sp>
        <p:nvSpPr>
          <p:cNvPr id="4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422" name="AlphaFold2 was the first program to be considered a success for protein structure prediction…"/>
          <p:cNvSpPr txBox="1"/>
          <p:nvPr/>
        </p:nvSpPr>
        <p:spPr>
          <a:xfrm>
            <a:off x="913913" y="1577511"/>
            <a:ext cx="18556048" cy="5785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AlphaFold2 was the first program to be considered a success for protein structure prediction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It works on proteins with structural homologs, and those without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Its major limitation is still requiring homologous sequences for accurate structure prediction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Its dependent on two parts: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  <a:defRPr u="sng"/>
            </a:pPr>
            <a:r>
              <a:t>Finding homologous sequences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Finding homologous structures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The confidence of the model is expressed as pLDDT and pAE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When in doubt, run AF2 on your protein, worst that happens is you waste your time</a:t>
            </a:r>
          </a:p>
        </p:txBody>
      </p:sp>
      <p:sp>
        <p:nvSpPr>
          <p:cNvPr id="425" name="Next Time…"/>
          <p:cNvSpPr txBox="1"/>
          <p:nvPr/>
        </p:nvSpPr>
        <p:spPr>
          <a:xfrm>
            <a:off x="710278" y="10986331"/>
            <a:ext cx="7867829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u="sng"/>
            </a:pPr>
            <a:r>
              <a:t>Next Time</a:t>
            </a:r>
            <a:endParaRPr u="none"/>
          </a:p>
          <a:p>
            <a:pPr algn="l">
              <a:defRPr u="sng"/>
            </a:pPr>
            <a:r>
              <a:rPr u="none"/>
              <a:t>We will analyze the predicted structures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2" grpId="0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he Field of Bioinformat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Field of Bioinformatics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983" y="2365197"/>
            <a:ext cx="14400288" cy="10351267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“Omics”-Based…"/>
          <p:cNvSpPr/>
          <p:nvPr/>
        </p:nvSpPr>
        <p:spPr>
          <a:xfrm>
            <a:off x="2505396" y="1231687"/>
            <a:ext cx="5307207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>
              <a:defRPr sz="30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“Omics”-Based</a:t>
            </a:r>
          </a:p>
          <a:p>
            <a:pPr marL="416718" indent="-416718" algn="l">
              <a:buSzPct val="145000"/>
              <a:buChar char="•"/>
              <a:defRPr sz="30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Genome</a:t>
            </a:r>
          </a:p>
          <a:p>
            <a:pPr marL="416718" indent="-416718" algn="l">
              <a:buSzPct val="145000"/>
              <a:buChar char="•"/>
              <a:defRPr sz="30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Transcriptome</a:t>
            </a:r>
          </a:p>
          <a:p>
            <a:pPr marL="416718" indent="-416718" algn="l">
              <a:buSzPct val="145000"/>
              <a:buChar char="•"/>
              <a:defRPr sz="30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Proteome</a:t>
            </a:r>
          </a:p>
        </p:txBody>
      </p:sp>
      <p:sp>
        <p:nvSpPr>
          <p:cNvPr id="157" name="Gene/Protein Expression"/>
          <p:cNvSpPr/>
          <p:nvPr/>
        </p:nvSpPr>
        <p:spPr>
          <a:xfrm>
            <a:off x="1160587" y="10151673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Gene/Protein Expression</a:t>
            </a:r>
          </a:p>
        </p:txBody>
      </p:sp>
      <p:sp>
        <p:nvSpPr>
          <p:cNvPr id="158" name="Annotation"/>
          <p:cNvSpPr/>
          <p:nvPr/>
        </p:nvSpPr>
        <p:spPr>
          <a:xfrm>
            <a:off x="-57223" y="5290823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Annotation</a:t>
            </a:r>
          </a:p>
        </p:txBody>
      </p:sp>
      <p:sp>
        <p:nvSpPr>
          <p:cNvPr id="159" name="Molecular Dynamic Simulations"/>
          <p:cNvSpPr/>
          <p:nvPr/>
        </p:nvSpPr>
        <p:spPr>
          <a:xfrm>
            <a:off x="18328154" y="1697198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Molecular Dynamic Simulations</a:t>
            </a:r>
          </a:p>
        </p:txBody>
      </p:sp>
      <p:sp>
        <p:nvSpPr>
          <p:cNvPr id="160" name="Image/Microscopy Analysis"/>
          <p:cNvSpPr/>
          <p:nvPr/>
        </p:nvSpPr>
        <p:spPr>
          <a:xfrm>
            <a:off x="18741941" y="7036949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Image/Microscopy Analysis</a:t>
            </a:r>
          </a:p>
        </p:txBody>
      </p:sp>
      <p:sp>
        <p:nvSpPr>
          <p:cNvPr id="161" name="Structural Proteomics"/>
          <p:cNvSpPr/>
          <p:nvPr/>
        </p:nvSpPr>
        <p:spPr>
          <a:xfrm>
            <a:off x="15429332" y="10862176"/>
            <a:ext cx="5307207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Structural Proteomics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8A194F-ECA2-E46D-E9F8-D790E779B0BC}"/>
              </a:ext>
            </a:extLst>
          </p:cNvPr>
          <p:cNvSpPr txBox="1"/>
          <p:nvPr/>
        </p:nvSpPr>
        <p:spPr>
          <a:xfrm>
            <a:off x="4598802" y="11991168"/>
            <a:ext cx="12699522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>
                <a:effectLst/>
                <a:latin typeface="Helvetica Neue" panose="02000503000000020004" pitchFamily="2" charset="0"/>
              </a:rPr>
              <a:t>De Maio, C., et al. (2018). Text Mining Basics in Bioinformatics.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 advAuto="0"/>
      <p:bldP spid="156" grpId="0" animBg="1" advAuto="0"/>
      <p:bldP spid="157" grpId="0" animBg="1" advAuto="0"/>
      <p:bldP spid="158" grpId="0" animBg="1" advAuto="0"/>
      <p:bldP spid="159" grpId="0" animBg="1" advAuto="0"/>
      <p:bldP spid="160" grpId="0" animBg="1" advAuto="0"/>
      <p:bldP spid="161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What Does Protein Structure Tell U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Protein Structure Tell Us?</a:t>
            </a:r>
          </a:p>
        </p:txBody>
      </p: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165" name="Structure = Function → Function = Structure…"/>
          <p:cNvSpPr txBox="1"/>
          <p:nvPr/>
        </p:nvSpPr>
        <p:spPr>
          <a:xfrm>
            <a:off x="544459" y="1928902"/>
            <a:ext cx="8990509" cy="4180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lnSpc>
                <a:spcPct val="120000"/>
              </a:lnSpc>
              <a:defRPr u="sng">
                <a:solidFill>
                  <a:schemeClr val="accent5">
                    <a:lumOff val="-29866"/>
                  </a:schemeClr>
                </a:solidFill>
              </a:defRPr>
            </a:pPr>
            <a:r>
              <a:t>Structure = Function → Function = Structure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visualizing binding interface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location of allosteric inhibition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conformational changes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molecular scaffold for molecular docking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mutational design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MANY OTHER FACETS…</a:t>
            </a:r>
          </a:p>
        </p:txBody>
      </p:sp>
      <p:grpSp>
        <p:nvGrpSpPr>
          <p:cNvPr id="168" name="Group"/>
          <p:cNvGrpSpPr/>
          <p:nvPr/>
        </p:nvGrpSpPr>
        <p:grpSpPr>
          <a:xfrm>
            <a:off x="1695784" y="6628731"/>
            <a:ext cx="6019801" cy="6603150"/>
            <a:chOff x="0" y="0"/>
            <a:chExt cx="6019800" cy="6603148"/>
          </a:xfrm>
        </p:grpSpPr>
        <p:pic>
          <p:nvPicPr>
            <p:cNvPr id="16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019800" cy="6019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7" name="SARS-COV-2"/>
            <p:cNvSpPr txBox="1"/>
            <p:nvPr/>
          </p:nvSpPr>
          <p:spPr>
            <a:xfrm>
              <a:off x="1712709" y="5989053"/>
              <a:ext cx="2594382" cy="6140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b="0"/>
              </a:lvl1pPr>
            </a:lstStyle>
            <a:p>
              <a:r>
                <a:t>SARS-COV-2</a:t>
              </a:r>
            </a:p>
          </p:txBody>
        </p:sp>
      </p:grpSp>
      <p:pic>
        <p:nvPicPr>
          <p:cNvPr id="16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2172" y="2173613"/>
            <a:ext cx="11996009" cy="1070643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B1BF7C-C0A7-C9D7-D4AA-71FE9A8B4341}"/>
              </a:ext>
            </a:extLst>
          </p:cNvPr>
          <p:cNvSpPr txBox="1"/>
          <p:nvPr/>
        </p:nvSpPr>
        <p:spPr>
          <a:xfrm>
            <a:off x="-4581953" y="11325433"/>
            <a:ext cx="12195544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www.acc.org</a:t>
            </a:r>
            <a:r>
              <a:rPr lang="en-US" sz="2400" b="0" dirty="0"/>
              <a:t>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7C364-9367-946F-E908-D445CB605D17}"/>
              </a:ext>
            </a:extLst>
          </p:cNvPr>
          <p:cNvSpPr txBox="1"/>
          <p:nvPr/>
        </p:nvSpPr>
        <p:spPr>
          <a:xfrm>
            <a:off x="7432158" y="12880052"/>
            <a:ext cx="1840495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>
                <a:effectLst/>
                <a:latin typeface="Helvetica Neue" panose="02000503000000020004" pitchFamily="2" charset="0"/>
              </a:rPr>
              <a:t>Taka, E., et al. (2021). </a:t>
            </a:r>
            <a:r>
              <a:rPr lang="en-US" sz="2400" b="0" u="sng" dirty="0">
                <a:effectLst/>
                <a:latin typeface="Helvetica Neue" panose="02000503000000020004" pitchFamily="2" charset="0"/>
              </a:rPr>
              <a:t>The Journal of Physical Chemistry B</a:t>
            </a:r>
            <a:r>
              <a:rPr lang="en-US" sz="2400" b="0" dirty="0">
                <a:effectLst/>
                <a:latin typeface="Helvetica Neue" panose="02000503000000020004" pitchFamily="2" charset="0"/>
              </a:rPr>
              <a:t> 125(21): 5537-5548.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 build="p" bldLvl="5" animBg="1" advAuto="0"/>
      <p:bldP spid="168" grpId="0" animBg="1" advAuto="0"/>
      <p:bldP spid="169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Basics of 3D Protein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Basics of 3D Protein Structure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grpSp>
        <p:nvGrpSpPr>
          <p:cNvPr id="175" name="Group"/>
          <p:cNvGrpSpPr/>
          <p:nvPr/>
        </p:nvGrpSpPr>
        <p:grpSpPr>
          <a:xfrm>
            <a:off x="16450324" y="1814952"/>
            <a:ext cx="6858001" cy="11572480"/>
            <a:chOff x="0" y="0"/>
            <a:chExt cx="6858000" cy="11572478"/>
          </a:xfrm>
        </p:grpSpPr>
        <p:pic>
          <p:nvPicPr>
            <p:cNvPr id="173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858000" cy="111633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https://en.wikipedia.org/wiki/Protein_structure"/>
            <p:cNvSpPr txBox="1"/>
            <p:nvPr/>
          </p:nvSpPr>
          <p:spPr>
            <a:xfrm>
              <a:off x="89535" y="11057493"/>
              <a:ext cx="6678931" cy="514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500" b="0"/>
              </a:lvl1pPr>
            </a:lstStyle>
            <a:p>
              <a:r>
                <a:rPr dirty="0"/>
                <a:t>https://</a:t>
              </a:r>
              <a:r>
                <a:rPr dirty="0" err="1"/>
                <a:t>en.wikipedia.org</a:t>
              </a:r>
              <a:r>
                <a:rPr dirty="0"/>
                <a:t>/wiki/</a:t>
              </a:r>
              <a:r>
                <a:rPr dirty="0" err="1"/>
                <a:t>Protein_structure</a:t>
              </a:r>
              <a:endParaRPr dirty="0"/>
            </a:p>
          </p:txBody>
        </p:sp>
      </p:grpSp>
      <p:sp>
        <p:nvSpPr>
          <p:cNvPr id="176" name="Four Tiers of Protein Structure…"/>
          <p:cNvSpPr txBox="1"/>
          <p:nvPr/>
        </p:nvSpPr>
        <p:spPr>
          <a:xfrm>
            <a:off x="848706" y="2563820"/>
            <a:ext cx="11142194" cy="2994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lnSpc>
                <a:spcPct val="120000"/>
              </a:lnSpc>
              <a:defRPr u="sng"/>
            </a:pPr>
            <a:r>
              <a:t>Four Tiers of Protein Structure</a:t>
            </a:r>
          </a:p>
          <a:p>
            <a:pPr lvl="4" indent="0" algn="l">
              <a:lnSpc>
                <a:spcPct val="120000"/>
              </a:lnSpc>
            </a:pPr>
            <a:r>
              <a:t>     1° - Sequence of AA’s (polypeptides)</a:t>
            </a:r>
          </a:p>
          <a:p>
            <a:pPr lvl="7" indent="0" algn="l">
              <a:lnSpc>
                <a:spcPct val="120000"/>
              </a:lnSpc>
            </a:pPr>
            <a:r>
              <a:t>     2° - Interactions of the carbon backbone of 1°</a:t>
            </a:r>
          </a:p>
          <a:p>
            <a:pPr lvl="8" indent="0" algn="l">
              <a:lnSpc>
                <a:spcPct val="120000"/>
              </a:lnSpc>
            </a:pPr>
            <a:r>
              <a:t>     3° - Folding of 2° onto itself</a:t>
            </a:r>
          </a:p>
          <a:p>
            <a:pPr lvl="8" indent="0" algn="l">
              <a:lnSpc>
                <a:spcPct val="120000"/>
              </a:lnSpc>
            </a:pPr>
            <a:r>
              <a:t>     4° - Multiple 3° units (Monomers) assembling together</a:t>
            </a:r>
          </a:p>
        </p:txBody>
      </p:sp>
      <p:sp>
        <p:nvSpPr>
          <p:cNvPr id="177" name="Different Types of Quaternary Structure"/>
          <p:cNvSpPr txBox="1"/>
          <p:nvPr/>
        </p:nvSpPr>
        <p:spPr>
          <a:xfrm>
            <a:off x="3190302" y="8242220"/>
            <a:ext cx="7753630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/>
            </a:lvl1pPr>
          </a:lstStyle>
          <a:p>
            <a:r>
              <a:t>Different Types of Quaternary Structure</a:t>
            </a:r>
          </a:p>
        </p:txBody>
      </p:sp>
      <p:grpSp>
        <p:nvGrpSpPr>
          <p:cNvPr id="182" name="Group"/>
          <p:cNvGrpSpPr/>
          <p:nvPr/>
        </p:nvGrpSpPr>
        <p:grpSpPr>
          <a:xfrm>
            <a:off x="1008139" y="9304153"/>
            <a:ext cx="1501979" cy="3680249"/>
            <a:chOff x="0" y="0"/>
            <a:chExt cx="1501978" cy="3680248"/>
          </a:xfrm>
        </p:grpSpPr>
        <p:grpSp>
          <p:nvGrpSpPr>
            <p:cNvPr id="180" name="Group"/>
            <p:cNvGrpSpPr/>
            <p:nvPr/>
          </p:nvGrpSpPr>
          <p:grpSpPr>
            <a:xfrm>
              <a:off x="115989" y="0"/>
              <a:ext cx="1270001" cy="2527300"/>
              <a:chOff x="0" y="0"/>
              <a:chExt cx="1270000" cy="2527300"/>
            </a:xfrm>
          </p:grpSpPr>
          <p:sp>
            <p:nvSpPr>
              <p:cNvPr id="178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79" name="A"/>
              <p:cNvSpPr/>
              <p:nvPr/>
            </p:nvSpPr>
            <p:spPr>
              <a:xfrm>
                <a:off x="0" y="1257300"/>
                <a:ext cx="1270001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</p:grpSp>
        <p:sp>
          <p:nvSpPr>
            <p:cNvPr id="181" name="Dimer…"/>
            <p:cNvSpPr txBox="1"/>
            <p:nvPr/>
          </p:nvSpPr>
          <p:spPr>
            <a:xfrm>
              <a:off x="0" y="2558561"/>
              <a:ext cx="1501979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Dimer</a:t>
              </a:r>
            </a:p>
            <a:p>
              <a:r>
                <a:t>(homo)</a:t>
              </a:r>
            </a:p>
          </p:txBody>
        </p:sp>
      </p:grpSp>
      <p:grpSp>
        <p:nvGrpSpPr>
          <p:cNvPr id="187" name="Group"/>
          <p:cNvGrpSpPr/>
          <p:nvPr/>
        </p:nvGrpSpPr>
        <p:grpSpPr>
          <a:xfrm>
            <a:off x="4387597" y="9356687"/>
            <a:ext cx="1645845" cy="3627715"/>
            <a:chOff x="0" y="0"/>
            <a:chExt cx="1645843" cy="3627714"/>
          </a:xfrm>
        </p:grpSpPr>
        <p:grpSp>
          <p:nvGrpSpPr>
            <p:cNvPr id="185" name="Group"/>
            <p:cNvGrpSpPr/>
            <p:nvPr/>
          </p:nvGrpSpPr>
          <p:grpSpPr>
            <a:xfrm>
              <a:off x="187921" y="0"/>
              <a:ext cx="1270001" cy="2543061"/>
              <a:chOff x="0" y="0"/>
              <a:chExt cx="1270000" cy="2543060"/>
            </a:xfrm>
          </p:grpSpPr>
          <p:sp>
            <p:nvSpPr>
              <p:cNvPr id="183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84" name="B"/>
              <p:cNvSpPr/>
              <p:nvPr/>
            </p:nvSpPr>
            <p:spPr>
              <a:xfrm>
                <a:off x="0" y="1273060"/>
                <a:ext cx="1270000" cy="1270001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B</a:t>
                </a:r>
              </a:p>
            </p:txBody>
          </p:sp>
        </p:grpSp>
        <p:sp>
          <p:nvSpPr>
            <p:cNvPr id="186" name="Dimer…"/>
            <p:cNvSpPr txBox="1"/>
            <p:nvPr/>
          </p:nvSpPr>
          <p:spPr>
            <a:xfrm>
              <a:off x="0" y="2506027"/>
              <a:ext cx="1645844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Dimer</a:t>
              </a:r>
            </a:p>
            <a:p>
              <a:r>
                <a:t>(hetero)</a:t>
              </a:r>
            </a:p>
          </p:txBody>
        </p:sp>
      </p:grpSp>
      <p:grpSp>
        <p:nvGrpSpPr>
          <p:cNvPr id="193" name="Group"/>
          <p:cNvGrpSpPr/>
          <p:nvPr/>
        </p:nvGrpSpPr>
        <p:grpSpPr>
          <a:xfrm>
            <a:off x="7478362" y="9300582"/>
            <a:ext cx="2367096" cy="3683820"/>
            <a:chOff x="0" y="0"/>
            <a:chExt cx="2367095" cy="3683818"/>
          </a:xfrm>
        </p:grpSpPr>
        <p:grpSp>
          <p:nvGrpSpPr>
            <p:cNvPr id="191" name="Group"/>
            <p:cNvGrpSpPr/>
            <p:nvPr/>
          </p:nvGrpSpPr>
          <p:grpSpPr>
            <a:xfrm>
              <a:off x="0" y="0"/>
              <a:ext cx="2367096" cy="2527300"/>
              <a:chOff x="0" y="0"/>
              <a:chExt cx="2367095" cy="2527300"/>
            </a:xfrm>
          </p:grpSpPr>
          <p:sp>
            <p:nvSpPr>
              <p:cNvPr id="188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89" name="A"/>
              <p:cNvSpPr/>
              <p:nvPr/>
            </p:nvSpPr>
            <p:spPr>
              <a:xfrm>
                <a:off x="0" y="125730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90" name="A"/>
              <p:cNvSpPr/>
              <p:nvPr/>
            </p:nvSpPr>
            <p:spPr>
              <a:xfrm>
                <a:off x="1097095" y="640100"/>
                <a:ext cx="1270001" cy="1270001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</p:grpSp>
        <p:sp>
          <p:nvSpPr>
            <p:cNvPr id="192" name="Trimer…"/>
            <p:cNvSpPr txBox="1"/>
            <p:nvPr/>
          </p:nvSpPr>
          <p:spPr>
            <a:xfrm>
              <a:off x="197684" y="2562131"/>
              <a:ext cx="1501979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Trimer</a:t>
              </a:r>
            </a:p>
            <a:p>
              <a:r>
                <a:t>(homo)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10835293" y="9304153"/>
            <a:ext cx="2556016" cy="3680249"/>
            <a:chOff x="0" y="0"/>
            <a:chExt cx="2556015" cy="3680248"/>
          </a:xfrm>
        </p:grpSpPr>
        <p:grpSp>
          <p:nvGrpSpPr>
            <p:cNvPr id="198" name="Group"/>
            <p:cNvGrpSpPr/>
            <p:nvPr/>
          </p:nvGrpSpPr>
          <p:grpSpPr>
            <a:xfrm>
              <a:off x="0" y="0"/>
              <a:ext cx="2556016" cy="2595595"/>
              <a:chOff x="0" y="0"/>
              <a:chExt cx="2556015" cy="2595594"/>
            </a:xfrm>
          </p:grpSpPr>
          <p:sp>
            <p:nvSpPr>
              <p:cNvPr id="194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95" name="B"/>
              <p:cNvSpPr/>
              <p:nvPr/>
            </p:nvSpPr>
            <p:spPr>
              <a:xfrm>
                <a:off x="0" y="1273060"/>
                <a:ext cx="1270000" cy="1270001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B</a:t>
                </a:r>
              </a:p>
            </p:txBody>
          </p:sp>
          <p:sp>
            <p:nvSpPr>
              <p:cNvPr id="196" name="A"/>
              <p:cNvSpPr/>
              <p:nvPr/>
            </p:nvSpPr>
            <p:spPr>
              <a:xfrm>
                <a:off x="1260309" y="1325594"/>
                <a:ext cx="1270001" cy="1270001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97" name="B"/>
              <p:cNvSpPr/>
              <p:nvPr/>
            </p:nvSpPr>
            <p:spPr>
              <a:xfrm>
                <a:off x="1286015" y="0"/>
                <a:ext cx="1270001" cy="1270000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B</a:t>
                </a:r>
              </a:p>
            </p:txBody>
          </p:sp>
        </p:grpSp>
        <p:sp>
          <p:nvSpPr>
            <p:cNvPr id="199" name="Tetramer…"/>
            <p:cNvSpPr txBox="1"/>
            <p:nvPr/>
          </p:nvSpPr>
          <p:spPr>
            <a:xfrm>
              <a:off x="334994" y="2558561"/>
              <a:ext cx="1886027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Tetramer</a:t>
              </a:r>
            </a:p>
            <a:p>
              <a:r>
                <a:t>(hetero)</a:t>
              </a:r>
            </a:p>
          </p:txBody>
        </p:sp>
      </p:grpSp>
      <p:sp>
        <p:nvSpPr>
          <p:cNvPr id="201" name="Rectangle"/>
          <p:cNvSpPr/>
          <p:nvPr/>
        </p:nvSpPr>
        <p:spPr>
          <a:xfrm>
            <a:off x="16339136" y="3301489"/>
            <a:ext cx="7753630" cy="151905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2" name="Rectangle"/>
          <p:cNvSpPr/>
          <p:nvPr/>
        </p:nvSpPr>
        <p:spPr>
          <a:xfrm>
            <a:off x="16339136" y="4848441"/>
            <a:ext cx="7753630" cy="24284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3" name="Rectangle"/>
          <p:cNvSpPr/>
          <p:nvPr/>
        </p:nvSpPr>
        <p:spPr>
          <a:xfrm>
            <a:off x="16339136" y="7304776"/>
            <a:ext cx="7753630" cy="56401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 animBg="1" advAuto="0"/>
      <p:bldP spid="176" grpId="0" build="p" bldLvl="5" animBg="1" advAuto="0"/>
      <p:bldP spid="177" grpId="0" animBg="1" advAuto="0"/>
      <p:bldP spid="182" grpId="0" animBg="1" advAuto="0"/>
      <p:bldP spid="187" grpId="0" animBg="1" advAuto="0"/>
      <p:bldP spid="193" grpId="0" animBg="1" advAuto="0"/>
      <p:bldP spid="200" grpId="0" animBg="1" advAuto="0"/>
      <p:bldP spid="201" grpId="0" animBg="1" advAuto="0"/>
      <p:bldP spid="202" grpId="0" animBg="1" advAuto="0"/>
      <p:bldP spid="203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Methods for Elucidating Protein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Methods for Elucidating Protein Structure</a:t>
            </a:r>
          </a:p>
        </p:txBody>
      </p:sp>
      <p:sp>
        <p:nvSpPr>
          <p:cNvPr id="20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grpSp>
        <p:nvGrpSpPr>
          <p:cNvPr id="210" name="Group"/>
          <p:cNvGrpSpPr/>
          <p:nvPr/>
        </p:nvGrpSpPr>
        <p:grpSpPr>
          <a:xfrm>
            <a:off x="852389" y="2430872"/>
            <a:ext cx="6162997" cy="10209070"/>
            <a:chOff x="152528" y="0"/>
            <a:chExt cx="6162995" cy="10209069"/>
          </a:xfrm>
        </p:grpSpPr>
        <p:sp>
          <p:nvSpPr>
            <p:cNvPr id="208" name="X-Ray Crystallography"/>
            <p:cNvSpPr txBox="1"/>
            <p:nvPr/>
          </p:nvSpPr>
          <p:spPr>
            <a:xfrm>
              <a:off x="1810248" y="0"/>
              <a:ext cx="4505275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X-Ray Crystallography</a:t>
              </a:r>
            </a:p>
          </p:txBody>
        </p:sp>
        <p:sp>
          <p:nvSpPr>
            <p:cNvPr id="209" name="pros:…"/>
            <p:cNvSpPr txBox="1"/>
            <p:nvPr/>
          </p:nvSpPr>
          <p:spPr>
            <a:xfrm>
              <a:off x="152528" y="6610881"/>
              <a:ext cx="5457123" cy="35981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/>
              <a:r>
                <a:t>pros:</a:t>
              </a:r>
            </a:p>
            <a:p>
              <a:pPr marL="444500" indent="-444500" algn="l">
                <a:buSzPct val="145000"/>
                <a:buChar char="•"/>
              </a:pPr>
              <a:r>
                <a:t>widely used</a:t>
              </a:r>
            </a:p>
            <a:p>
              <a:pPr marL="444500" indent="-444500" algn="l">
                <a:buSzPct val="145000"/>
                <a:buChar char="•"/>
              </a:pPr>
              <a:r>
                <a:t>high-throughput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~2.5-1Å resolution</a:t>
              </a:r>
            </a:p>
            <a:p>
              <a:pPr algn="l"/>
              <a:r>
                <a:t>cons: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crystallization process</a:t>
              </a:r>
            </a:p>
            <a:p>
              <a:pPr marL="444500" indent="-444500" algn="l">
                <a:buSzPct val="145000"/>
                <a:buChar char="•"/>
              </a:pPr>
              <a:r>
                <a:t>high variation</a:t>
              </a:r>
            </a:p>
          </p:txBody>
        </p:sp>
      </p:grpSp>
      <p:grpSp>
        <p:nvGrpSpPr>
          <p:cNvPr id="215" name="Group"/>
          <p:cNvGrpSpPr/>
          <p:nvPr/>
        </p:nvGrpSpPr>
        <p:grpSpPr>
          <a:xfrm>
            <a:off x="9682208" y="1071053"/>
            <a:ext cx="6642522" cy="12565838"/>
            <a:chOff x="0" y="0"/>
            <a:chExt cx="6642521" cy="12565836"/>
          </a:xfrm>
        </p:grpSpPr>
        <p:grpSp>
          <p:nvGrpSpPr>
            <p:cNvPr id="213" name="Group"/>
            <p:cNvGrpSpPr/>
            <p:nvPr/>
          </p:nvGrpSpPr>
          <p:grpSpPr>
            <a:xfrm>
              <a:off x="47858" y="-1"/>
              <a:ext cx="5711415" cy="8014659"/>
              <a:chOff x="0" y="0"/>
              <a:chExt cx="5711413" cy="8014657"/>
            </a:xfrm>
          </p:grpSpPr>
          <p:pic>
            <p:nvPicPr>
              <p:cNvPr id="211" name="IMG_1414.jpeg" descr="IMG_1414.jpeg"/>
              <p:cNvPicPr>
                <a:picLocks noChangeAspect="1"/>
              </p:cNvPicPr>
              <p:nvPr/>
            </p:nvPicPr>
            <p:blipFill>
              <a:blip r:embed="rId2"/>
              <a:srcRect t="1668" b="4052"/>
              <a:stretch>
                <a:fillRect/>
              </a:stretch>
            </p:blipFill>
            <p:spPr>
              <a:xfrm>
                <a:off x="0" y="835105"/>
                <a:ext cx="5711414" cy="717955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2" name="NMR Spectroscopy"/>
              <p:cNvSpPr txBox="1"/>
              <p:nvPr/>
            </p:nvSpPr>
            <p:spPr>
              <a:xfrm>
                <a:off x="899952" y="0"/>
                <a:ext cx="3911524" cy="6263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r>
                  <a:t>NMR Spectroscopy</a:t>
                </a:r>
              </a:p>
            </p:txBody>
          </p:sp>
        </p:grpSp>
        <p:sp>
          <p:nvSpPr>
            <p:cNvPr id="214" name="pros:…"/>
            <p:cNvSpPr txBox="1"/>
            <p:nvPr/>
          </p:nvSpPr>
          <p:spPr>
            <a:xfrm>
              <a:off x="0" y="7977050"/>
              <a:ext cx="6642522" cy="45887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/>
              <a:r>
                <a:t>pros: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native state</a:t>
              </a:r>
            </a:p>
            <a:p>
              <a:pPr marL="444500" indent="-444500" algn="l">
                <a:buSzPct val="145000"/>
                <a:buChar char="•"/>
              </a:pPr>
              <a:r>
                <a:t>non-destructive</a:t>
              </a:r>
            </a:p>
            <a:p>
              <a:pPr marL="444500" indent="-444500" algn="l">
                <a:buSzPct val="145000"/>
                <a:buChar char="•"/>
              </a:pPr>
              <a:r>
                <a:t>real-time</a:t>
              </a:r>
            </a:p>
            <a:p>
              <a:pPr algn="l"/>
              <a:r>
                <a:t>cons: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only works on “small” proteins</a:t>
              </a:r>
            </a:p>
            <a:p>
              <a:pPr marL="889000" lvl="1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&lt;100kDa</a:t>
              </a:r>
            </a:p>
            <a:p>
              <a:pPr marL="444500" indent="-444500" algn="l">
                <a:buSzPct val="145000"/>
                <a:buChar char="•"/>
              </a:pPr>
              <a:r>
                <a:t>high [protein]</a:t>
              </a:r>
            </a:p>
            <a:p>
              <a:pPr marL="444500" indent="-444500" algn="l">
                <a:buSzPct val="145000"/>
                <a:buChar char="•"/>
              </a:pPr>
              <a:r>
                <a:t>$$$ maintenance</a:t>
              </a:r>
            </a:p>
          </p:txBody>
        </p:sp>
      </p:grpSp>
      <p:grpSp>
        <p:nvGrpSpPr>
          <p:cNvPr id="220" name="Group"/>
          <p:cNvGrpSpPr/>
          <p:nvPr/>
        </p:nvGrpSpPr>
        <p:grpSpPr>
          <a:xfrm>
            <a:off x="17295524" y="1805127"/>
            <a:ext cx="6642522" cy="11825414"/>
            <a:chOff x="0" y="-228600"/>
            <a:chExt cx="6642521" cy="11825413"/>
          </a:xfrm>
        </p:grpSpPr>
        <p:grpSp>
          <p:nvGrpSpPr>
            <p:cNvPr id="218" name="Group"/>
            <p:cNvGrpSpPr/>
            <p:nvPr/>
          </p:nvGrpSpPr>
          <p:grpSpPr>
            <a:xfrm>
              <a:off x="6342" y="-228601"/>
              <a:ext cx="6213869" cy="7280585"/>
              <a:chOff x="0" y="-228599"/>
              <a:chExt cx="6213867" cy="7280583"/>
            </a:xfrm>
          </p:grpSpPr>
          <p:pic>
            <p:nvPicPr>
              <p:cNvPr id="216" name="Image" descr="Image"/>
              <p:cNvPicPr>
                <a:picLocks noChangeAspect="1"/>
              </p:cNvPicPr>
              <p:nvPr/>
            </p:nvPicPr>
            <p:blipFill>
              <a:blip r:embed="rId3"/>
              <a:srcRect b="16277"/>
              <a:stretch>
                <a:fillRect/>
              </a:stretch>
            </p:blipFill>
            <p:spPr>
              <a:xfrm>
                <a:off x="0" y="433162"/>
                <a:ext cx="6213868" cy="6618822"/>
              </a:xfrm>
              <a:prstGeom prst="rect">
                <a:avLst/>
              </a:prstGeom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</p:pic>
          <p:sp>
            <p:nvSpPr>
              <p:cNvPr id="217" name="Cryo-EM"/>
              <p:cNvSpPr txBox="1"/>
              <p:nvPr/>
            </p:nvSpPr>
            <p:spPr>
              <a:xfrm>
                <a:off x="2171238" y="-228600"/>
                <a:ext cx="1871396" cy="6263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r>
                  <a:t>Cryo-EM</a:t>
                </a:r>
              </a:p>
            </p:txBody>
          </p:sp>
        </p:grpSp>
        <p:sp>
          <p:nvSpPr>
            <p:cNvPr id="219" name="pros:…"/>
            <p:cNvSpPr txBox="1"/>
            <p:nvPr/>
          </p:nvSpPr>
          <p:spPr>
            <a:xfrm>
              <a:off x="0" y="7008026"/>
              <a:ext cx="6642522" cy="45887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/>
              <a:r>
                <a:t>pros: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large proteins/complexes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near-native state</a:t>
              </a:r>
            </a:p>
            <a:p>
              <a:pPr algn="l"/>
              <a:r>
                <a:t>cons:</a:t>
              </a:r>
            </a:p>
            <a:p>
              <a:pPr marL="444500" indent="-444500" algn="l">
                <a:buSzPct val="145000"/>
                <a:buChar char="•"/>
              </a:pPr>
              <a:r>
                <a:t>only works on “large” proteins</a:t>
              </a:r>
            </a:p>
            <a:p>
              <a:pPr marL="889000" lvl="1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&gt;200kDa</a:t>
              </a:r>
            </a:p>
            <a:p>
              <a:pPr marL="444500" indent="-444500" algn="l">
                <a:buSzPct val="145000"/>
                <a:buChar char="•"/>
              </a:pPr>
              <a:r>
                <a:t>freezing samples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computationally intensive</a:t>
              </a:r>
            </a:p>
            <a:p>
              <a:pPr marL="444500" indent="-444500" algn="l">
                <a:buSzPct val="145000"/>
                <a:buChar char="•"/>
              </a:pPr>
              <a:r>
                <a:t>$$$ maintenance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AB57377-A588-8DE3-42D0-0C23D54D0A12}"/>
              </a:ext>
            </a:extLst>
          </p:cNvPr>
          <p:cNvSpPr txBox="1"/>
          <p:nvPr/>
        </p:nvSpPr>
        <p:spPr>
          <a:xfrm>
            <a:off x="-1335312" y="8624475"/>
            <a:ext cx="1219611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>
                <a:hlinkClick r:id="rId4"/>
              </a:rPr>
              <a:t>https://</a:t>
            </a:r>
            <a:r>
              <a:rPr lang="en-US" sz="2400" b="0" dirty="0" err="1">
                <a:hlinkClick r:id="rId4"/>
              </a:rPr>
              <a:t>www.bruker.com</a:t>
            </a:r>
            <a:r>
              <a:rPr lang="en-US" sz="2400" b="0" dirty="0">
                <a:hlinkClick r:id="rId4"/>
              </a:rPr>
              <a:t>/</a:t>
            </a:r>
            <a:endParaRPr lang="en-US" sz="2400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CB6C0D-795E-CA5A-F28B-017A39C2DE81}"/>
              </a:ext>
            </a:extLst>
          </p:cNvPr>
          <p:cNvSpPr txBox="1"/>
          <p:nvPr/>
        </p:nvSpPr>
        <p:spPr>
          <a:xfrm>
            <a:off x="14310742" y="8640342"/>
            <a:ext cx="1219611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>
                <a:hlinkClick r:id="rId5"/>
              </a:rPr>
              <a:t>https://</a:t>
            </a:r>
            <a:r>
              <a:rPr lang="en-US" sz="2400" b="0" dirty="0" err="1">
                <a:hlinkClick r:id="rId5"/>
              </a:rPr>
              <a:t>www.thermoscientific.com</a:t>
            </a:r>
            <a:r>
              <a:rPr lang="en-US" sz="2400" b="0" dirty="0">
                <a:hlinkClick r:id="rId5"/>
              </a:rPr>
              <a:t>/</a:t>
            </a:r>
            <a:endParaRPr lang="en-US" sz="2400" b="0" dirty="0"/>
          </a:p>
        </p:txBody>
      </p:sp>
      <p:pic>
        <p:nvPicPr>
          <p:cNvPr id="2050" name="Picture 2" descr="Basic Powder">
            <a:extLst>
              <a:ext uri="{FF2B5EF4-FFF2-40B4-BE49-F238E27FC236}">
                <a16:creationId xmlns:a16="http://schemas.microsoft.com/office/drawing/2014/main" id="{9E525EA2-E070-2F88-35E0-F30EECD7D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066" y="3057259"/>
            <a:ext cx="7219363" cy="5397602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 animBg="1" advAuto="0"/>
      <p:bldP spid="215" grpId="0" animBg="1" advAuto="0"/>
      <p:bldP spid="220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rotein Data Bank (PDB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Protein Data Bank (PDB)</a:t>
            </a:r>
          </a:p>
        </p:txBody>
      </p:sp>
      <p:sp>
        <p:nvSpPr>
          <p:cNvPr id="2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224" name="After we elucidate a structure where does it go?"/>
          <p:cNvSpPr txBox="1"/>
          <p:nvPr/>
        </p:nvSpPr>
        <p:spPr>
          <a:xfrm>
            <a:off x="365433" y="1227693"/>
            <a:ext cx="9449538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After we elucidate a structure where does it go?</a:t>
            </a:r>
          </a:p>
        </p:txBody>
      </p:sp>
      <p:grpSp>
        <p:nvGrpSpPr>
          <p:cNvPr id="228" name="Group"/>
          <p:cNvGrpSpPr/>
          <p:nvPr/>
        </p:nvGrpSpPr>
        <p:grpSpPr>
          <a:xfrm>
            <a:off x="4493534" y="2484593"/>
            <a:ext cx="15396929" cy="8892910"/>
            <a:chOff x="0" y="0"/>
            <a:chExt cx="15396928" cy="8892908"/>
          </a:xfrm>
        </p:grpSpPr>
        <p:pic>
          <p:nvPicPr>
            <p:cNvPr id="226" name="Screen Shot 2022-03-22 at 13.31.54.png" descr="Screen Shot 2022-03-22 at 13.31.54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620684"/>
              <a:ext cx="15396929" cy="82722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7" name="Square"/>
            <p:cNvSpPr/>
            <p:nvPr/>
          </p:nvSpPr>
          <p:spPr>
            <a:xfrm>
              <a:off x="13490674" y="0"/>
              <a:ext cx="1270001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229" name="Most publishing journals require a structure be deposited to the PDB prior to publication of a study!"/>
          <p:cNvSpPr txBox="1"/>
          <p:nvPr/>
        </p:nvSpPr>
        <p:spPr>
          <a:xfrm>
            <a:off x="2068967" y="11950510"/>
            <a:ext cx="19390488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r>
              <a:t>Most publishing journals require a structure be deposited to the PDB prior to publication of a study!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7CE86A-DFD9-DF31-F3B7-FE18AFD2C2B7}"/>
              </a:ext>
            </a:extLst>
          </p:cNvPr>
          <p:cNvSpPr txBox="1"/>
          <p:nvPr/>
        </p:nvSpPr>
        <p:spPr>
          <a:xfrm>
            <a:off x="16156859" y="13162261"/>
            <a:ext cx="1219611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www.wwpdb.org</a:t>
            </a:r>
            <a:r>
              <a:rPr lang="en-US" sz="2400" b="0" dirty="0"/>
              <a:t>/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 animBg="1" advAuto="0"/>
      <p:bldP spid="229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Enter Computers! (Not The One In Your Pocket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Enter Computers! (Not The One In Your Pocket)</a:t>
            </a:r>
          </a:p>
        </p:txBody>
      </p:sp>
      <p:sp>
        <p:nvSpPr>
          <p:cNvPr id="2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234" name="Parameters that MUST be considered:…"/>
          <p:cNvSpPr txBox="1"/>
          <p:nvPr/>
        </p:nvSpPr>
        <p:spPr>
          <a:xfrm>
            <a:off x="544459" y="1764409"/>
            <a:ext cx="10984104" cy="5274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t>Parameters that </a:t>
            </a:r>
            <a:r>
              <a:rPr u="sng">
                <a:solidFill>
                  <a:schemeClr val="accent5">
                    <a:lumOff val="-29866"/>
                  </a:schemeClr>
                </a:solidFill>
              </a:rPr>
              <a:t>MUST</a:t>
            </a:r>
            <a:r>
              <a:t> be considered: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Primary Structure (bond angles)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Secondary Structure (⍺-helix, β-sheet, loops)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Tertiary Structure (folding of secondary structure)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Quaternary Structure (Optional)</a:t>
            </a:r>
          </a:p>
          <a:p>
            <a:pPr algn="l">
              <a:lnSpc>
                <a:spcPct val="120000"/>
              </a:lnSpc>
            </a:pPr>
            <a:endParaRPr/>
          </a:p>
          <a:p>
            <a:pPr algn="l">
              <a:lnSpc>
                <a:spcPct val="120000"/>
              </a:lnSpc>
            </a:pPr>
            <a:r>
              <a:t>3°/4° Structure Have Additional Parameters: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Conserved protein domains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Protein families/superfamilies/clans</a:t>
            </a:r>
          </a:p>
        </p:txBody>
      </p:sp>
      <p:sp>
        <p:nvSpPr>
          <p:cNvPr id="235" name="Ideally, we would like to predict a protein’s 3-D structure given only its AA sequence (1° stucture)"/>
          <p:cNvSpPr txBox="1"/>
          <p:nvPr/>
        </p:nvSpPr>
        <p:spPr>
          <a:xfrm>
            <a:off x="571417" y="7925399"/>
            <a:ext cx="18807711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r>
              <a:t>Ideally, we would like to predict a protein’s 3-D structure given only its AA sequence (1° stucture)</a:t>
            </a:r>
          </a:p>
        </p:txBody>
      </p:sp>
      <p:grpSp>
        <p:nvGrpSpPr>
          <p:cNvPr id="242" name="Group"/>
          <p:cNvGrpSpPr/>
          <p:nvPr/>
        </p:nvGrpSpPr>
        <p:grpSpPr>
          <a:xfrm>
            <a:off x="2539127" y="9437883"/>
            <a:ext cx="6994768" cy="3194305"/>
            <a:chOff x="0" y="0"/>
            <a:chExt cx="6994766" cy="3194303"/>
          </a:xfrm>
        </p:grpSpPr>
        <p:sp>
          <p:nvSpPr>
            <p:cNvPr id="236" name="Algorithm-Based"/>
            <p:cNvSpPr txBox="1"/>
            <p:nvPr/>
          </p:nvSpPr>
          <p:spPr>
            <a:xfrm>
              <a:off x="1562507" y="0"/>
              <a:ext cx="3435224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Algorithm-Based</a:t>
              </a:r>
            </a:p>
          </p:txBody>
        </p:sp>
        <p:sp>
          <p:nvSpPr>
            <p:cNvPr id="237" name="Cube"/>
            <p:cNvSpPr/>
            <p:nvPr/>
          </p:nvSpPr>
          <p:spPr>
            <a:xfrm>
              <a:off x="2191100" y="1015176"/>
              <a:ext cx="2178039" cy="2178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0"/>
                  </a:moveTo>
                  <a:cubicBezTo>
                    <a:pt x="7108" y="0"/>
                    <a:pt x="7018" y="37"/>
                    <a:pt x="6952" y="103"/>
                  </a:cubicBezTo>
                  <a:lnTo>
                    <a:pt x="103" y="6951"/>
                  </a:lnTo>
                  <a:cubicBezTo>
                    <a:pt x="65" y="6989"/>
                    <a:pt x="91" y="7054"/>
                    <a:pt x="145" y="7054"/>
                  </a:cubicBezTo>
                  <a:lnTo>
                    <a:pt x="14172" y="7054"/>
                  </a:lnTo>
                  <a:cubicBezTo>
                    <a:pt x="14214" y="7054"/>
                    <a:pt x="14253" y="7038"/>
                    <a:pt x="14283" y="7008"/>
                  </a:cubicBezTo>
                  <a:lnTo>
                    <a:pt x="21210" y="81"/>
                  </a:lnTo>
                  <a:cubicBezTo>
                    <a:pt x="21240" y="51"/>
                    <a:pt x="21219" y="0"/>
                    <a:pt x="21176" y="0"/>
                  </a:cubicBezTo>
                  <a:lnTo>
                    <a:pt x="7201" y="0"/>
                  </a:lnTo>
                  <a:close/>
                  <a:moveTo>
                    <a:pt x="21571" y="380"/>
                  </a:moveTo>
                  <a:cubicBezTo>
                    <a:pt x="21555" y="373"/>
                    <a:pt x="21534" y="375"/>
                    <a:pt x="21519" y="390"/>
                  </a:cubicBezTo>
                  <a:lnTo>
                    <a:pt x="14597" y="7312"/>
                  </a:lnTo>
                  <a:cubicBezTo>
                    <a:pt x="14564" y="7345"/>
                    <a:pt x="14546" y="7389"/>
                    <a:pt x="14546" y="7435"/>
                  </a:cubicBezTo>
                  <a:lnTo>
                    <a:pt x="14546" y="21490"/>
                  </a:lnTo>
                  <a:cubicBezTo>
                    <a:pt x="14546" y="21530"/>
                    <a:pt x="14594" y="21550"/>
                    <a:pt x="14622" y="21522"/>
                  </a:cubicBezTo>
                  <a:lnTo>
                    <a:pt x="21490" y="14622"/>
                  </a:lnTo>
                  <a:cubicBezTo>
                    <a:pt x="21561" y="14552"/>
                    <a:pt x="21600" y="14457"/>
                    <a:pt x="21600" y="14357"/>
                  </a:cubicBezTo>
                  <a:lnTo>
                    <a:pt x="21600" y="424"/>
                  </a:lnTo>
                  <a:cubicBezTo>
                    <a:pt x="21600" y="402"/>
                    <a:pt x="21588" y="387"/>
                    <a:pt x="21571" y="380"/>
                  </a:cubicBezTo>
                  <a:close/>
                  <a:moveTo>
                    <a:pt x="78" y="7491"/>
                  </a:moveTo>
                  <a:cubicBezTo>
                    <a:pt x="34" y="7491"/>
                    <a:pt x="0" y="7527"/>
                    <a:pt x="0" y="7570"/>
                  </a:cubicBezTo>
                  <a:lnTo>
                    <a:pt x="0" y="21522"/>
                  </a:lnTo>
                  <a:cubicBezTo>
                    <a:pt x="0" y="21566"/>
                    <a:pt x="34" y="21600"/>
                    <a:pt x="78" y="21600"/>
                  </a:cubicBezTo>
                  <a:lnTo>
                    <a:pt x="14030" y="21600"/>
                  </a:lnTo>
                  <a:cubicBezTo>
                    <a:pt x="14073" y="21600"/>
                    <a:pt x="14109" y="21566"/>
                    <a:pt x="14109" y="21522"/>
                  </a:cubicBezTo>
                  <a:lnTo>
                    <a:pt x="14109" y="7570"/>
                  </a:lnTo>
                  <a:cubicBezTo>
                    <a:pt x="14109" y="7527"/>
                    <a:pt x="14073" y="7491"/>
                    <a:pt x="14030" y="7491"/>
                  </a:cubicBezTo>
                  <a:lnTo>
                    <a:pt x="78" y="7491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8" name="Line"/>
            <p:cNvSpPr/>
            <p:nvPr/>
          </p:nvSpPr>
          <p:spPr>
            <a:xfrm>
              <a:off x="1158733" y="2352456"/>
              <a:ext cx="962408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Text Document"/>
            <p:cNvSpPr/>
            <p:nvPr/>
          </p:nvSpPr>
          <p:spPr>
            <a:xfrm>
              <a:off x="0" y="1647483"/>
              <a:ext cx="1088773" cy="140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" y="0"/>
                  </a:moveTo>
                  <a:cubicBezTo>
                    <a:pt x="96" y="0"/>
                    <a:pt x="0" y="72"/>
                    <a:pt x="0" y="162"/>
                  </a:cubicBezTo>
                  <a:lnTo>
                    <a:pt x="0" y="21438"/>
                  </a:lnTo>
                  <a:cubicBezTo>
                    <a:pt x="0" y="21528"/>
                    <a:pt x="96" y="21600"/>
                    <a:pt x="213" y="21600"/>
                  </a:cubicBezTo>
                  <a:lnTo>
                    <a:pt x="21387" y="21600"/>
                  </a:lnTo>
                  <a:cubicBezTo>
                    <a:pt x="21504" y="21600"/>
                    <a:pt x="21600" y="21528"/>
                    <a:pt x="21600" y="21438"/>
                  </a:cubicBezTo>
                  <a:lnTo>
                    <a:pt x="21600" y="5895"/>
                  </a:lnTo>
                  <a:cubicBezTo>
                    <a:pt x="21600" y="5863"/>
                    <a:pt x="21567" y="5837"/>
                    <a:pt x="21525" y="5837"/>
                  </a:cubicBezTo>
                  <a:lnTo>
                    <a:pt x="14257" y="5837"/>
                  </a:lnTo>
                  <a:cubicBezTo>
                    <a:pt x="14140" y="5837"/>
                    <a:pt x="14044" y="5765"/>
                    <a:pt x="14044" y="5674"/>
                  </a:cubicBezTo>
                  <a:lnTo>
                    <a:pt x="14044" y="58"/>
                  </a:lnTo>
                  <a:cubicBezTo>
                    <a:pt x="14044" y="26"/>
                    <a:pt x="14011" y="0"/>
                    <a:pt x="13969" y="0"/>
                  </a:cubicBezTo>
                  <a:lnTo>
                    <a:pt x="213" y="0"/>
                  </a:lnTo>
                  <a:close/>
                  <a:moveTo>
                    <a:pt x="15018" y="86"/>
                  </a:moveTo>
                  <a:cubicBezTo>
                    <a:pt x="14992" y="94"/>
                    <a:pt x="14972" y="114"/>
                    <a:pt x="14972" y="140"/>
                  </a:cubicBezTo>
                  <a:lnTo>
                    <a:pt x="14972" y="4958"/>
                  </a:lnTo>
                  <a:cubicBezTo>
                    <a:pt x="14972" y="5048"/>
                    <a:pt x="15068" y="5120"/>
                    <a:pt x="15185" y="5120"/>
                  </a:cubicBezTo>
                  <a:lnTo>
                    <a:pt x="21419" y="5120"/>
                  </a:lnTo>
                  <a:cubicBezTo>
                    <a:pt x="21486" y="5120"/>
                    <a:pt x="21519" y="5058"/>
                    <a:pt x="21472" y="5021"/>
                  </a:cubicBezTo>
                  <a:lnTo>
                    <a:pt x="15100" y="99"/>
                  </a:lnTo>
                  <a:cubicBezTo>
                    <a:pt x="15077" y="81"/>
                    <a:pt x="15044" y="78"/>
                    <a:pt x="15018" y="86"/>
                  </a:cubicBezTo>
                  <a:close/>
                  <a:moveTo>
                    <a:pt x="3916" y="7813"/>
                  </a:moveTo>
                  <a:lnTo>
                    <a:pt x="17684" y="7813"/>
                  </a:lnTo>
                  <a:cubicBezTo>
                    <a:pt x="17718" y="7813"/>
                    <a:pt x="17747" y="7836"/>
                    <a:pt x="17747" y="7862"/>
                  </a:cubicBezTo>
                  <a:lnTo>
                    <a:pt x="17747" y="8842"/>
                  </a:lnTo>
                  <a:cubicBezTo>
                    <a:pt x="17747" y="8868"/>
                    <a:pt x="17718" y="8890"/>
                    <a:pt x="17684" y="8890"/>
                  </a:cubicBezTo>
                  <a:lnTo>
                    <a:pt x="3916" y="8890"/>
                  </a:lnTo>
                  <a:cubicBezTo>
                    <a:pt x="3882" y="8890"/>
                    <a:pt x="3853" y="8868"/>
                    <a:pt x="3853" y="8842"/>
                  </a:cubicBezTo>
                  <a:lnTo>
                    <a:pt x="3853" y="7862"/>
                  </a:lnTo>
                  <a:cubicBezTo>
                    <a:pt x="3853" y="7836"/>
                    <a:pt x="3882" y="7813"/>
                    <a:pt x="3916" y="7813"/>
                  </a:cubicBezTo>
                  <a:close/>
                  <a:moveTo>
                    <a:pt x="3916" y="10498"/>
                  </a:moveTo>
                  <a:lnTo>
                    <a:pt x="17684" y="10498"/>
                  </a:lnTo>
                  <a:cubicBezTo>
                    <a:pt x="17718" y="10498"/>
                    <a:pt x="17747" y="10520"/>
                    <a:pt x="17747" y="10546"/>
                  </a:cubicBezTo>
                  <a:lnTo>
                    <a:pt x="17747" y="11526"/>
                  </a:lnTo>
                  <a:cubicBezTo>
                    <a:pt x="17747" y="11552"/>
                    <a:pt x="17718" y="11573"/>
                    <a:pt x="17684" y="11573"/>
                  </a:cubicBezTo>
                  <a:lnTo>
                    <a:pt x="3916" y="11573"/>
                  </a:lnTo>
                  <a:cubicBezTo>
                    <a:pt x="3882" y="11573"/>
                    <a:pt x="3853" y="11552"/>
                    <a:pt x="3853" y="11526"/>
                  </a:cubicBezTo>
                  <a:lnTo>
                    <a:pt x="3853" y="10546"/>
                  </a:lnTo>
                  <a:cubicBezTo>
                    <a:pt x="3853" y="10520"/>
                    <a:pt x="3882" y="10498"/>
                    <a:pt x="3916" y="10498"/>
                  </a:cubicBezTo>
                  <a:close/>
                  <a:moveTo>
                    <a:pt x="3916" y="13182"/>
                  </a:moveTo>
                  <a:lnTo>
                    <a:pt x="17684" y="13182"/>
                  </a:lnTo>
                  <a:cubicBezTo>
                    <a:pt x="17718" y="13182"/>
                    <a:pt x="17747" y="13204"/>
                    <a:pt x="17747" y="13230"/>
                  </a:cubicBezTo>
                  <a:lnTo>
                    <a:pt x="17747" y="14210"/>
                  </a:lnTo>
                  <a:cubicBezTo>
                    <a:pt x="17747" y="14237"/>
                    <a:pt x="17718" y="14257"/>
                    <a:pt x="17684" y="14257"/>
                  </a:cubicBezTo>
                  <a:lnTo>
                    <a:pt x="3916" y="14257"/>
                  </a:lnTo>
                  <a:cubicBezTo>
                    <a:pt x="3882" y="14257"/>
                    <a:pt x="3853" y="14237"/>
                    <a:pt x="3853" y="14210"/>
                  </a:cubicBezTo>
                  <a:lnTo>
                    <a:pt x="3853" y="13230"/>
                  </a:lnTo>
                  <a:cubicBezTo>
                    <a:pt x="3853" y="13204"/>
                    <a:pt x="3882" y="13182"/>
                    <a:pt x="3916" y="13182"/>
                  </a:cubicBezTo>
                  <a:close/>
                  <a:moveTo>
                    <a:pt x="3916" y="15866"/>
                  </a:moveTo>
                  <a:lnTo>
                    <a:pt x="17684" y="15866"/>
                  </a:lnTo>
                  <a:cubicBezTo>
                    <a:pt x="17718" y="15866"/>
                    <a:pt x="17747" y="15888"/>
                    <a:pt x="17747" y="15914"/>
                  </a:cubicBezTo>
                  <a:lnTo>
                    <a:pt x="17747" y="16894"/>
                  </a:lnTo>
                  <a:cubicBezTo>
                    <a:pt x="17747" y="16921"/>
                    <a:pt x="17718" y="16941"/>
                    <a:pt x="17684" y="16941"/>
                  </a:cubicBezTo>
                  <a:lnTo>
                    <a:pt x="3916" y="16941"/>
                  </a:lnTo>
                  <a:cubicBezTo>
                    <a:pt x="3882" y="16941"/>
                    <a:pt x="3853" y="16921"/>
                    <a:pt x="3853" y="16894"/>
                  </a:cubicBezTo>
                  <a:lnTo>
                    <a:pt x="3853" y="15914"/>
                  </a:lnTo>
                  <a:cubicBezTo>
                    <a:pt x="3853" y="15888"/>
                    <a:pt x="3882" y="15866"/>
                    <a:pt x="3916" y="1586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Line"/>
            <p:cNvSpPr/>
            <p:nvPr/>
          </p:nvSpPr>
          <p:spPr>
            <a:xfrm>
              <a:off x="4439098" y="2352456"/>
              <a:ext cx="962408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41" name="cyp153.png" descr="cyp153.png"/>
            <p:cNvPicPr>
              <a:picLocks noChangeAspect="1"/>
            </p:cNvPicPr>
            <p:nvPr/>
          </p:nvPicPr>
          <p:blipFill>
            <a:blip r:embed="rId2"/>
            <a:srcRect l="19318" t="19738" r="40423" b="23813"/>
            <a:stretch>
              <a:fillRect/>
            </a:stretch>
          </p:blipFill>
          <p:spPr>
            <a:xfrm>
              <a:off x="5640983" y="1784402"/>
              <a:ext cx="1353784" cy="14099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51" name="Group"/>
          <p:cNvGrpSpPr/>
          <p:nvPr/>
        </p:nvGrpSpPr>
        <p:grpSpPr>
          <a:xfrm>
            <a:off x="14575567" y="9437883"/>
            <a:ext cx="7334894" cy="3871236"/>
            <a:chOff x="0" y="0"/>
            <a:chExt cx="7334892" cy="3871235"/>
          </a:xfrm>
        </p:grpSpPr>
        <p:sp>
          <p:nvSpPr>
            <p:cNvPr id="243" name="Machine Learning (AI)"/>
            <p:cNvSpPr txBox="1"/>
            <p:nvPr/>
          </p:nvSpPr>
          <p:spPr>
            <a:xfrm>
              <a:off x="641273" y="0"/>
              <a:ext cx="4383762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Machine Learning (AI)</a:t>
              </a:r>
            </a:p>
          </p:txBody>
        </p:sp>
        <p:sp>
          <p:nvSpPr>
            <p:cNvPr id="244" name="Line"/>
            <p:cNvSpPr/>
            <p:nvPr/>
          </p:nvSpPr>
          <p:spPr>
            <a:xfrm flipV="1">
              <a:off x="4950377" y="1512484"/>
              <a:ext cx="813324" cy="51452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45" name="cyp153.png" descr="cyp153.png"/>
            <p:cNvPicPr>
              <a:picLocks noChangeAspect="1"/>
            </p:cNvPicPr>
            <p:nvPr/>
          </p:nvPicPr>
          <p:blipFill>
            <a:blip r:embed="rId2"/>
            <a:srcRect l="19318" t="19738" r="40423" b="23813"/>
            <a:stretch>
              <a:fillRect/>
            </a:stretch>
          </p:blipFill>
          <p:spPr>
            <a:xfrm>
              <a:off x="5627486" y="684611"/>
              <a:ext cx="1353785" cy="14099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6" name="Line"/>
            <p:cNvSpPr/>
            <p:nvPr/>
          </p:nvSpPr>
          <p:spPr>
            <a:xfrm>
              <a:off x="1158732" y="2352457"/>
              <a:ext cx="962408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7" name="Text Document"/>
            <p:cNvSpPr/>
            <p:nvPr/>
          </p:nvSpPr>
          <p:spPr>
            <a:xfrm>
              <a:off x="0" y="1647483"/>
              <a:ext cx="1088773" cy="14099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" y="0"/>
                  </a:moveTo>
                  <a:cubicBezTo>
                    <a:pt x="96" y="0"/>
                    <a:pt x="0" y="72"/>
                    <a:pt x="0" y="162"/>
                  </a:cubicBezTo>
                  <a:lnTo>
                    <a:pt x="0" y="21438"/>
                  </a:lnTo>
                  <a:cubicBezTo>
                    <a:pt x="0" y="21528"/>
                    <a:pt x="96" y="21600"/>
                    <a:pt x="213" y="21600"/>
                  </a:cubicBezTo>
                  <a:lnTo>
                    <a:pt x="21387" y="21600"/>
                  </a:lnTo>
                  <a:cubicBezTo>
                    <a:pt x="21504" y="21600"/>
                    <a:pt x="21600" y="21528"/>
                    <a:pt x="21600" y="21438"/>
                  </a:cubicBezTo>
                  <a:lnTo>
                    <a:pt x="21600" y="5895"/>
                  </a:lnTo>
                  <a:cubicBezTo>
                    <a:pt x="21600" y="5863"/>
                    <a:pt x="21567" y="5837"/>
                    <a:pt x="21525" y="5837"/>
                  </a:cubicBezTo>
                  <a:lnTo>
                    <a:pt x="14257" y="5837"/>
                  </a:lnTo>
                  <a:cubicBezTo>
                    <a:pt x="14140" y="5837"/>
                    <a:pt x="14044" y="5765"/>
                    <a:pt x="14044" y="5674"/>
                  </a:cubicBezTo>
                  <a:lnTo>
                    <a:pt x="14044" y="58"/>
                  </a:lnTo>
                  <a:cubicBezTo>
                    <a:pt x="14044" y="26"/>
                    <a:pt x="14011" y="0"/>
                    <a:pt x="13969" y="0"/>
                  </a:cubicBezTo>
                  <a:lnTo>
                    <a:pt x="213" y="0"/>
                  </a:lnTo>
                  <a:close/>
                  <a:moveTo>
                    <a:pt x="15018" y="86"/>
                  </a:moveTo>
                  <a:cubicBezTo>
                    <a:pt x="14992" y="94"/>
                    <a:pt x="14972" y="114"/>
                    <a:pt x="14972" y="140"/>
                  </a:cubicBezTo>
                  <a:lnTo>
                    <a:pt x="14972" y="4958"/>
                  </a:lnTo>
                  <a:cubicBezTo>
                    <a:pt x="14972" y="5048"/>
                    <a:pt x="15068" y="5120"/>
                    <a:pt x="15185" y="5120"/>
                  </a:cubicBezTo>
                  <a:lnTo>
                    <a:pt x="21419" y="5120"/>
                  </a:lnTo>
                  <a:cubicBezTo>
                    <a:pt x="21486" y="5120"/>
                    <a:pt x="21519" y="5058"/>
                    <a:pt x="21472" y="5021"/>
                  </a:cubicBezTo>
                  <a:lnTo>
                    <a:pt x="15100" y="99"/>
                  </a:lnTo>
                  <a:cubicBezTo>
                    <a:pt x="15077" y="81"/>
                    <a:pt x="15044" y="78"/>
                    <a:pt x="15018" y="86"/>
                  </a:cubicBezTo>
                  <a:close/>
                  <a:moveTo>
                    <a:pt x="3916" y="7813"/>
                  </a:moveTo>
                  <a:lnTo>
                    <a:pt x="17684" y="7813"/>
                  </a:lnTo>
                  <a:cubicBezTo>
                    <a:pt x="17718" y="7813"/>
                    <a:pt x="17747" y="7836"/>
                    <a:pt x="17747" y="7862"/>
                  </a:cubicBezTo>
                  <a:lnTo>
                    <a:pt x="17747" y="8842"/>
                  </a:lnTo>
                  <a:cubicBezTo>
                    <a:pt x="17747" y="8868"/>
                    <a:pt x="17718" y="8890"/>
                    <a:pt x="17684" y="8890"/>
                  </a:cubicBezTo>
                  <a:lnTo>
                    <a:pt x="3916" y="8890"/>
                  </a:lnTo>
                  <a:cubicBezTo>
                    <a:pt x="3882" y="8890"/>
                    <a:pt x="3853" y="8868"/>
                    <a:pt x="3853" y="8842"/>
                  </a:cubicBezTo>
                  <a:lnTo>
                    <a:pt x="3853" y="7862"/>
                  </a:lnTo>
                  <a:cubicBezTo>
                    <a:pt x="3853" y="7836"/>
                    <a:pt x="3882" y="7813"/>
                    <a:pt x="3916" y="7813"/>
                  </a:cubicBezTo>
                  <a:close/>
                  <a:moveTo>
                    <a:pt x="3916" y="10498"/>
                  </a:moveTo>
                  <a:lnTo>
                    <a:pt x="17684" y="10498"/>
                  </a:lnTo>
                  <a:cubicBezTo>
                    <a:pt x="17718" y="10498"/>
                    <a:pt x="17747" y="10520"/>
                    <a:pt x="17747" y="10546"/>
                  </a:cubicBezTo>
                  <a:lnTo>
                    <a:pt x="17747" y="11526"/>
                  </a:lnTo>
                  <a:cubicBezTo>
                    <a:pt x="17747" y="11552"/>
                    <a:pt x="17718" y="11573"/>
                    <a:pt x="17684" y="11573"/>
                  </a:cubicBezTo>
                  <a:lnTo>
                    <a:pt x="3916" y="11573"/>
                  </a:lnTo>
                  <a:cubicBezTo>
                    <a:pt x="3882" y="11573"/>
                    <a:pt x="3853" y="11552"/>
                    <a:pt x="3853" y="11526"/>
                  </a:cubicBezTo>
                  <a:lnTo>
                    <a:pt x="3853" y="10546"/>
                  </a:lnTo>
                  <a:cubicBezTo>
                    <a:pt x="3853" y="10520"/>
                    <a:pt x="3882" y="10498"/>
                    <a:pt x="3916" y="10498"/>
                  </a:cubicBezTo>
                  <a:close/>
                  <a:moveTo>
                    <a:pt x="3916" y="13182"/>
                  </a:moveTo>
                  <a:lnTo>
                    <a:pt x="17684" y="13182"/>
                  </a:lnTo>
                  <a:cubicBezTo>
                    <a:pt x="17718" y="13182"/>
                    <a:pt x="17747" y="13204"/>
                    <a:pt x="17747" y="13230"/>
                  </a:cubicBezTo>
                  <a:lnTo>
                    <a:pt x="17747" y="14210"/>
                  </a:lnTo>
                  <a:cubicBezTo>
                    <a:pt x="17747" y="14237"/>
                    <a:pt x="17718" y="14257"/>
                    <a:pt x="17684" y="14257"/>
                  </a:cubicBezTo>
                  <a:lnTo>
                    <a:pt x="3916" y="14257"/>
                  </a:lnTo>
                  <a:cubicBezTo>
                    <a:pt x="3882" y="14257"/>
                    <a:pt x="3853" y="14237"/>
                    <a:pt x="3853" y="14210"/>
                  </a:cubicBezTo>
                  <a:lnTo>
                    <a:pt x="3853" y="13230"/>
                  </a:lnTo>
                  <a:cubicBezTo>
                    <a:pt x="3853" y="13204"/>
                    <a:pt x="3882" y="13182"/>
                    <a:pt x="3916" y="13182"/>
                  </a:cubicBezTo>
                  <a:close/>
                  <a:moveTo>
                    <a:pt x="3916" y="15866"/>
                  </a:moveTo>
                  <a:lnTo>
                    <a:pt x="17684" y="15866"/>
                  </a:lnTo>
                  <a:cubicBezTo>
                    <a:pt x="17718" y="15866"/>
                    <a:pt x="17747" y="15888"/>
                    <a:pt x="17747" y="15914"/>
                  </a:cubicBezTo>
                  <a:lnTo>
                    <a:pt x="17747" y="16894"/>
                  </a:lnTo>
                  <a:cubicBezTo>
                    <a:pt x="17747" y="16921"/>
                    <a:pt x="17718" y="16941"/>
                    <a:pt x="17684" y="16941"/>
                  </a:cubicBezTo>
                  <a:lnTo>
                    <a:pt x="3916" y="16941"/>
                  </a:lnTo>
                  <a:cubicBezTo>
                    <a:pt x="3882" y="16941"/>
                    <a:pt x="3853" y="16921"/>
                    <a:pt x="3853" y="16894"/>
                  </a:cubicBezTo>
                  <a:lnTo>
                    <a:pt x="3853" y="15914"/>
                  </a:lnTo>
                  <a:cubicBezTo>
                    <a:pt x="3853" y="15888"/>
                    <a:pt x="3882" y="15866"/>
                    <a:pt x="3916" y="1586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3"/>
            <a:srcRect l="21881" t="1917" r="20615" b="4415"/>
            <a:stretch>
              <a:fillRect/>
            </a:stretch>
          </p:blipFill>
          <p:spPr>
            <a:xfrm>
              <a:off x="2113319" y="1135241"/>
              <a:ext cx="2723108" cy="24345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9" name="Line"/>
            <p:cNvSpPr/>
            <p:nvPr/>
          </p:nvSpPr>
          <p:spPr>
            <a:xfrm>
              <a:off x="5003279" y="2595620"/>
              <a:ext cx="865843" cy="420174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50" name="TD2.png" descr="TD2.png"/>
            <p:cNvPicPr>
              <a:picLocks noChangeAspect="1"/>
            </p:cNvPicPr>
            <p:nvPr/>
          </p:nvPicPr>
          <p:blipFill>
            <a:blip r:embed="rId4"/>
            <a:srcRect l="19605" t="13308" r="35257" b="17578"/>
            <a:stretch>
              <a:fillRect/>
            </a:stretch>
          </p:blipFill>
          <p:spPr>
            <a:xfrm>
              <a:off x="5860825" y="2194776"/>
              <a:ext cx="1474068" cy="16764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 build="p" bldLvl="5" animBg="1" advAuto="0"/>
      <p:bldP spid="235" grpId="0" animBg="1" advAuto="0"/>
      <p:bldP spid="242" grpId="0" animBg="1" advAuto="0"/>
      <p:bldP spid="251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Assessing Methods for Protein Structure Predi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Assessing Methods for Protein Structure Prediction</a:t>
            </a:r>
          </a:p>
        </p:txBody>
      </p:sp>
      <p:sp>
        <p:nvSpPr>
          <p:cNvPr id="2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268" name="CASP evaluates current methods of predicting protein structure since 1994."/>
          <p:cNvSpPr txBox="1"/>
          <p:nvPr/>
        </p:nvSpPr>
        <p:spPr>
          <a:xfrm>
            <a:off x="8226379" y="1971675"/>
            <a:ext cx="7931242" cy="1159787"/>
          </a:xfrm>
          <a:prstGeom prst="rect">
            <a:avLst/>
          </a:prstGeom>
          <a:solidFill>
            <a:srgbClr val="D6D5D5"/>
          </a:solidFill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/>
          </a:lstStyle>
          <a:p>
            <a:r>
              <a:t>CASP evaluates current methods of predicting protein structure since 1994.</a:t>
            </a:r>
          </a:p>
        </p:txBody>
      </p:sp>
      <p:pic>
        <p:nvPicPr>
          <p:cNvPr id="26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330" y="1786172"/>
            <a:ext cx="6350001" cy="5321301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2020 was the first year a program met a true success rate (&gt;90%)…"/>
          <p:cNvSpPr txBox="1"/>
          <p:nvPr/>
        </p:nvSpPr>
        <p:spPr>
          <a:xfrm>
            <a:off x="842889" y="7948551"/>
            <a:ext cx="15138934" cy="357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2020 was the first year a program met a true success rate (&gt;90%) 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Google DeepMind’s AlphaFold2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Worked on both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homologous and novel proteins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Only needed to provide the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AA sequence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AlphaFold2 was released under the Apache Common Use license in 2021</a:t>
            </a:r>
          </a:p>
        </p:txBody>
      </p:sp>
      <p:sp>
        <p:nvSpPr>
          <p:cNvPr id="271" name="“These techniques are expensive and slow: it can take hundreds of thousands of dollars and years of trial and error for each protein. AlphaFold can find a protein’s shape in a few days.” - MIT Technology Review"/>
          <p:cNvSpPr txBox="1"/>
          <p:nvPr/>
        </p:nvSpPr>
        <p:spPr>
          <a:xfrm>
            <a:off x="10014040" y="4703762"/>
            <a:ext cx="12792758" cy="2073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spcBef>
                <a:spcPts val="3000"/>
              </a:spcBef>
              <a:defRPr b="0">
                <a:solidFill>
                  <a:srgbClr val="111111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“These techniques are expensive and slow: it can take hundreds of thousands of dollars and years of trial and error for each protein. </a:t>
            </a:r>
            <a:r>
              <a:rPr dirty="0" err="1"/>
              <a:t>AlphaFold</a:t>
            </a:r>
            <a:r>
              <a:rPr dirty="0"/>
              <a:t> can find a protein’s shape in a few days.” - MIT Technology Review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7C1575-C372-1C42-3350-460DE9B4C8A1}"/>
              </a:ext>
            </a:extLst>
          </p:cNvPr>
          <p:cNvSpPr txBox="1"/>
          <p:nvPr/>
        </p:nvSpPr>
        <p:spPr>
          <a:xfrm>
            <a:off x="-2150442" y="7131962"/>
            <a:ext cx="12195544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en.wikipedia.org</a:t>
            </a:r>
            <a:r>
              <a:rPr lang="en-US" sz="2400" b="0" dirty="0"/>
              <a:t>/wiki/CASP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animBg="1" advAuto="0"/>
      <p:bldP spid="270" grpId="0" build="p" bldLvl="5" animBg="1" advAuto="0"/>
      <p:bldP spid="271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AlphaFold2: A Neural Network Trained To Predict Protein 3-D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AlphaFold2: A Neural Network Trained To Predict Protein 3-D Structure</a:t>
            </a:r>
          </a:p>
        </p:txBody>
      </p:sp>
      <p:sp>
        <p:nvSpPr>
          <p:cNvPr id="2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275" name="Screen Shot 2022-03-23 at 13.41.44.png" descr="Screen Shot 2022-03-23 at 13.41.44.png"/>
          <p:cNvPicPr>
            <a:picLocks noChangeAspect="1"/>
          </p:cNvPicPr>
          <p:nvPr/>
        </p:nvPicPr>
        <p:blipFill>
          <a:blip r:embed="rId2"/>
          <a:srcRect t="47053" b="1396"/>
          <a:stretch>
            <a:fillRect/>
          </a:stretch>
        </p:blipFill>
        <p:spPr>
          <a:xfrm>
            <a:off x="-217408" y="6698147"/>
            <a:ext cx="20120537" cy="6663209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First program to ever meet the success rate at CASP…"/>
          <p:cNvSpPr txBox="1"/>
          <p:nvPr/>
        </p:nvSpPr>
        <p:spPr>
          <a:xfrm>
            <a:off x="318069" y="1874166"/>
            <a:ext cx="12628951" cy="2100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First program to ever meet the success rate at CASP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Assessed on alignment of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predicted</a:t>
            </a:r>
            <a:r>
              <a:t> structure to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experimental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AF2 custom value to “quantify” model confidence</a:t>
            </a:r>
          </a:p>
        </p:txBody>
      </p:sp>
      <p:grpSp>
        <p:nvGrpSpPr>
          <p:cNvPr id="279" name="Group"/>
          <p:cNvGrpSpPr/>
          <p:nvPr/>
        </p:nvGrpSpPr>
        <p:grpSpPr>
          <a:xfrm>
            <a:off x="16698057" y="1985199"/>
            <a:ext cx="6198436" cy="12668788"/>
            <a:chOff x="0" y="0"/>
            <a:chExt cx="6198434" cy="12668787"/>
          </a:xfrm>
        </p:grpSpPr>
        <p:pic>
          <p:nvPicPr>
            <p:cNvPr id="277" name="Screen Shot 2022-03-23 at 13.41.44.png" descr="Screen Shot 2022-03-23 at 13.41.44.png"/>
            <p:cNvPicPr>
              <a:picLocks noChangeAspect="1"/>
            </p:cNvPicPr>
            <p:nvPr/>
          </p:nvPicPr>
          <p:blipFill>
            <a:blip r:embed="rId2"/>
            <a:srcRect l="25160" t="5916" r="50548" b="54045"/>
            <a:stretch>
              <a:fillRect/>
            </a:stretch>
          </p:blipFill>
          <p:spPr>
            <a:xfrm>
              <a:off x="0" y="0"/>
              <a:ext cx="4211963" cy="44599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8" name="Jumper, et. al. 2021 Nature."/>
            <p:cNvSpPr/>
            <p:nvPr/>
          </p:nvSpPr>
          <p:spPr>
            <a:xfrm>
              <a:off x="4928434" y="1139878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2500" b="0"/>
              </a:pPr>
              <a:r>
                <a:t>Jumper, </a:t>
              </a:r>
              <a:r>
                <a:rPr i="1"/>
                <a:t>et. al.</a:t>
              </a:r>
              <a:r>
                <a:t> 2021 Nature.</a:t>
              </a:r>
            </a:p>
          </p:txBody>
        </p:sp>
      </p:grpSp>
      <p:sp>
        <p:nvSpPr>
          <p:cNvPr id="280" name="Square"/>
          <p:cNvSpPr/>
          <p:nvPr/>
        </p:nvSpPr>
        <p:spPr>
          <a:xfrm>
            <a:off x="-265546" y="6650789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1" name="Rectangle"/>
          <p:cNvSpPr/>
          <p:nvPr/>
        </p:nvSpPr>
        <p:spPr>
          <a:xfrm>
            <a:off x="16250978" y="1279431"/>
            <a:ext cx="978502" cy="2410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0" animBg="1" advAuto="0"/>
      <p:bldP spid="276" grpId="0" build="p" bldLvl="5" animBg="1" advAuto="0"/>
      <p:bldP spid="279" grpId="0" animBg="1" advAuto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5f3207bfc181147d513e015"/>
  <p:tag name="SETTINGSKEY" val="65f3207bfc181147d513e015_1710433865220"/>
  <p:tag name="TRANSPARENTBACKGROUND" val="true"/>
  <p:tag name="ADDCOLLABORATIONLINK" val="false"/>
  <p:tag name="VERSION" val="1710433730930"/>
  <p:tag name="TITLE" val="Untitled"/>
  <p:tag name="CREATORNAME" val="Devon Boland"/>
  <p:tag name="DATEINSERTED" val="1710433866130"/>
</p:tagLst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4581F87-C60D-D443-8ED4-AAC967FF468B}">
  <we:reference id="wa200006038" version="1.0.0.3" store="en-US" storeType="OMEX"/>
  <we:alternateReferences>
    <we:reference id="wa200006038" version="1.0.0.3" store="" storeType="OMEX"/>
  </we:alternateReferences>
  <we:properties>
    <we:property name="65f3207bfc181147d513e015_1710433865220" value="{&quot;id&quot;:&quot;bf84f733-d233-4043-9183-b765e0910adf&quot;,&quot;objects&quot;:{&quot;bf84f733-d233-4043-9183-b765e0910adf&quot;:{&quot;id&quot;:&quot;bf84f733-d233-4043-9183-b765e0910adf&quot;,&quot;type&quot;:&quot;FIGURE_OBJECT&quot;,&quot;document&quot;:{&quot;type&quot;:&quot;DOCUMENT_GROUP&quot;,&quot;canvasType&quot;:&quot;FIGURE&quot;,&quot;units&quot;:&quot;in&quot;}},&quot;70323ec7-d722-491b-9665-b7733bc43201&quot;:{&quot;id&quot;:&quot;70323ec7-d722-491b-9665-b7733bc43201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f84f733-d233-4043-9183-b765e0910adf&quot;,&quot;type&quot;:&quot;FRAME&quot;,&quot;order&quot;:&quot;5&quot;}},&quot;85ffbba6-4593-4bb3-b829-bf460240dc05&quot;:{&quot;id&quot;:&quot;85ffbba6-4593-4bb3-b829-bf460240dc05&quot;,&quot;type&quot;:&quot;FIGURE_OBJECT&quot;,&quot;document&quot;:{&quot;type&quot;:&quot;FIGURE&quot;,&quot;canvasType&quot;:&quot;FIGURE&quot;,&quot;units&quot;:&quot;in&quot;},&quot;parent&quot;:{&quot;parentId&quot;:&quot;bf84f733-d233-4043-9183-b765e0910adf&quot;,&quot;type&quot;:&quot;DOCUMENT&quot;,&quot;order&quot;:&quot;5&quot;}},&quot;4efafa3b-4f5c-47d2-80a4-08706412b94e&quot;:{&quot;id&quot;:&quot;4efafa3b-4f5c-47d2-80a4-08706412b94e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85ffbba6-4593-4bb3-b829-bf460240dc05&quot;,&quot;order&quot;:&quot;5&quot;}},&quot;aeb07121-8790-47f9-9ef6-bce8c0e7910e&quot;:{&quot;id&quot;:&quot;aeb07121-8790-47f9-9ef6-bce8c0e7910e&quot;,&quot;type&quot;:&quot;FIGURE_OBJECT&quot;,&quot;guide&quot;:{&quot;type&quot;:&quot;GRID&quot;,&quot;distance&quot;:0.5,&quot;units&quot;:&quot;in&quot;},&quot;parent&quot;:{&quot;parentId&quot;:&quot;bf84f733-d233-4043-9183-b765e0910adf&quot;,&quot;type&quot;:&quot;GUIDE&quot;,&quot;order&quot;:&quot;5&quot;}},&quot;9cc0f36b-148d-4232-b952-9c9afa54bb3e&quot;:{&quot;type&quot;:&quot;FIGURE_OBJECT&quot;,&quot;id&quot;:&quot;9cc0f36b-148d-4232-b952-9c9afa54bb3e&quot;,&quot;relativeTransform&quot;:{&quot;translate&quot;:{&quot;x&quot;:0.00034981635561770474,&quot;y&quot;:-94.76779476850601},&quot;rotate&quot;:0,&quot;skewX&quot;:0,&quot;scale&quot;:{&quot;x&quot;:1,&quot;y&quot;:1}},&quot;opacity&quot;:1,&quot;path&quot;:{&quot;type&quot;:&quot;RECT&quot;,&quot;size&quot;:{&quot;x&quot;:909.0362135541855,&quot;y&quot;:251.1087744092912},&quot;cornerRounding&quot;:{&quot;type&quot;:&quot;ARC_LENGTH&quot;,&quot;global&quot;:15.707963267948966}},&quot;pathStyles&quot;:[{&quot;type&quot;:&quot;FILL&quot;,&quot;fillStyle&quot;:&quot;rgba(0,0,0,0)&quot;},{&quot;type&quot;:&quot;STROKE&quot;,&quot;strokeStyle&quot;:&quot;rgba(23,23,23,1)&quot;,&quot;lineWidth&quot;:2,&quot;lineJoin&quot;:&quot;round&quot;}],&quot;isLocked&quot;:false,&quot;parent&quot;:{&quot;type&quot;:&quot;CHILD&quot;,&quot;parentId&quot;:&quot;85ffbba6-4593-4bb3-b829-bf460240dc05&quot;,&quot;order&quot;:&quot;5&quot;}},&quot;05e62f12-ffe2-4751-9151-957698e4477e&quot;:{&quot;type&quot;:&quot;FIGURE_OBJECT&quot;,&quot;id&quot;:&quot;05e62f12-ffe2-4751-9151-957698e4477e&quot;,&quot;relativeTransform&quot;:{&quot;translate&quot;:{&quot;x&quot;:0.00034981635561770474,&quot;y&quot;:174.232205231494},&quot;rotate&quot;:0,&quot;skewX&quot;:0,&quot;scale&quot;:{&quot;x&quot;:1,&quot;y&quot;:1}},&quot;opacity&quot;:1,&quot;path&quot;:{&quot;type&quot;:&quot;RECT&quot;,&quot;size&quot;:{&quot;x&quot;:909.0362135541855,&quot;y&quot;:251.1087744092912},&quot;cornerRounding&quot;:{&quot;type&quot;:&quot;ARC_LENGTH&quot;,&quot;global&quot;:15.707963267948966}},&quot;pathStyles&quot;:[{&quot;type&quot;:&quot;FILL&quot;,&quot;fillStyle&quot;:&quot;rgba(0,0,0,0)&quot;},{&quot;type&quot;:&quot;STROKE&quot;,&quot;strokeStyle&quot;:&quot;rgba(23,23,23,1)&quot;,&quot;lineWidth&quot;:2,&quot;lineJoin&quot;:&quot;round&quot;}],&quot;isLocked&quot;:false,&quot;parent&quot;:{&quot;type&quot;:&quot;CHILD&quot;,&quot;parentId&quot;:&quot;85ffbba6-4593-4bb3-b829-bf460240dc05&quot;,&quot;order&quot;:&quot;7&quot;}},&quot;b6b9472c-c5d9-42e9-9ef9-ed14d640e5b0&quot;:{&quot;relativeTransform&quot;:{&quot;translate&quot;:{&quot;x&quot;:-335.854,&quot;y&quot;:-172.45300603104937},&quot;rotate&quot;:0,&quot;skewX&quot;:0,&quot;scale&quot;:{&quot;x&quot;:1,&quot;y&quot;:1}},&quot;type&quot;:&quot;FIGURE_OBJECT&quot;,&quot;id&quot;:&quot;b6b9472c-c5d9-42e9-9ef9-ed14d640e5b0&quot;,&quot;name&quot;:&quot;RSV (filamentous)&quot;,&quot;displayName&quot;:&quot;RSV (filamentous)&quot;,&quot;opacity&quot;:1,&quot;source&quot;:{&quot;id&quot;:&quot;5d3f0ad5cd99f30033d110a9&quot;,&quot;type&quot;:&quot;ASSETS&quot;},&quot;pathStyles&quot;:[{&quot;type&quot;:&quot;FILL&quot;,&quot;fillStyle&quot;:&quot;rgb(0,0,0)&quot;}],&quot;isLocked&quot;:false,&quot;parent&quot;:{&quot;type&quot;:&quot;CHILD&quot;,&quot;parentId&quot;:&quot;85ffbba6-4593-4bb3-b829-bf460240dc05&quot;,&quot;order&quot;:&quot;8&quot;},&quot;isPremium&quot;:true},&quot;45d57b1b-fbca-4ede-9940-9db69a0111e7&quot;:{&quot;type&quot;:&quot;FIGURE_OBJECT&quot;,&quot;id&quot;:&quot;45d57b1b-fbca-4ede-9940-9db69a0111e7&quot;,&quot;relativeTransform&quot;:{&quot;translate&quot;:{&quot;x&quot;:-0.08843834464589602,&quot;y&quot;:-0.6583907117557264},&quot;rotate&quot;:0},&quot;opacity&quot;:1,&quot;path&quot;:{&quot;type&quot;:&quot;RECT&quot;,&quot;size&quot;:{&quot;x&quot;:204.741178100843,&quot;y&quot;:62.32044214565292},&quot;cornerRounding&quot;:{&quot;type&quot;:&quot;ARC_LENGTH&quot;,&quot;global&quot;:43.54351070847699}},&quot;pathStyles&quot;:[{&quot;type&quot;:&quot;FILL&quot;,&quot;fillStyle&quot;:&quot;rgba(245, 238, 255, 1)&quot;},{&quot;type&quot;:&quot;STROKE&quot;,&quot;strokeStyle&quot;:&quot;#232323&quot;,&quot;lineWidth&quot;:0.5272951606717811,&quot;lineJoin&quot;:&quot;round&quot;}],&quot;isLocked&quot;:false,&quot;parent&quot;:{&quot;type&quot;:&quot;CHILD&quot;,&quot;parentId&quot;:&quot;b6b9472c-c5d9-42e9-9ef9-ed14d640e5b0&quot;,&quot;order&quot;:&quot;01&quot;}},&quot;1839b6c8-df89-4979-9b8e-f3dbc6e47534&quot;:{&quot;type&quot;:&quot;FIGURE_OBJECT&quot;,&quot;id&quot;:&quot;1839b6c8-df89-4979-9b8e-f3dbc6e47534&quot;,&quot;name&quot;:&quot;Filamentous viral envelope (with matrix)&quot;,&quot;relativeTransform&quot;:{&quot;translate&quot;:{&quot;x&quot;:-0.088438344645926,&quot;y&quot;:-0.658390711755718},&quot;rotate&quot;:0,&quot;skewX&quot;:0,&quot;scale&quot;:{&quot;x&quot;:0.4168341191081273,&quot;y&quot;:0.46855462173437185}},&quot;opacity&quot;:1,&quot;image&quot;:{&quot;url&quot;:&quot;https://icons.biorender.com/biorender/5d3f061d4d6c910004dc43e5/viral-envelope-filamentous-with-matrix.png&quot;,&quot;fallbackUrl&quot;:&quot;https://res.cloudinary.com/dlcjuc3ej/image/upload/v1564411416/eautanklleghblbd4228.svg#/keystone/api/icons/5d3f061d4d6c910004dc43e5/viral-envelope-filamentous-with-matrix.svg&quot;,&quot;size&quot;:{&quot;x&quot;:506,&quot;y&quot;:164},&quot;isPremium&quot;:false},&quot;source&quot;:{&quot;id&quot;:&quot;5d3f05d34d6c910004dc43d4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02&quot;}},&quot;b397ce7f-0880-4982-a2e2-806b2e51f897&quot;:{&quot;type&quot;:&quot;FIGURE_OBJECT&quot;,&quot;id&quot;:&quot;b397ce7f-0880-4982-a2e2-806b2e51f897&quot;,&quot;name&quot;:&quot;RSV (glycoprotein)&quot;,&quot;relativeTransform&quot;:{&quot;translate&quot;:{&quot;x&quot;:-72.24249581325891,&quot;y&quot;:-33.43391959813623},&quot;rotate&quot;:-2.7466439765244003e-16,&quot;skewX&quot;:-6.439847971215741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03&quot;}},&quot;b55bf857-07b6-41f3-8d19-3a1e43d286dc&quot;:{&quot;type&quot;:&quot;FIGURE_OBJECT&quot;,&quot;id&quot;:&quot;b55bf857-07b6-41f3-8d19-3a1e43d286dc&quot;,&quot;name&quot;:&quot;RSV (small hydrophobic protein)&quot;,&quot;relativeTransform&quot;:{&quot;translate&quot;:{&quot;x&quot;:-63.805773242510426,&quot;y&quot;:-30.991510936935374},&quot;rotate&quot;:0,&quot;skewX&quot;:0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05&quot;}},&quot;054dbc70-1ae4-4776-8851-0c5b1cd9d0d1&quot;:{&quot;type&quot;:&quot;FIGURE_OBJECT&quot;,&quot;id&quot;:&quot;054dbc70-1ae4-4776-8851-0c5b1cd9d0d1&quot;,&quot;name&quot;:&quot;RSV (fusion protein)&quot;,&quot;relativeTransform&quot;:{&quot;translate&quot;:{&quot;x&quot;:-81.73380870535097,&quot;y&quot;:-33.559666014792455},&quot;rotate&quot;:0,&quot;skewX&quot;:-1.4311699866353505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06&quot;}},&quot;e247a570-b789-482e-9331-34032f07f950&quot;:{&quot;type&quot;:&quot;FIGURE_OBJECT&quot;,&quot;id&quot;:&quot;e247a570-b789-482e-9331-34032f07f950&quot;,&quot;name&quot;:&quot;RSV (glycoprotein)&quot;,&quot;relativeTransform&quot;:{&quot;translate&quot;:{&quot;x&quot;:-44.29585229765453,&quot;y&quot;:-33.43391959813623},&quot;rotate&quot;:-2.7466439765244003e-16,&quot;skewX&quot;:-6.439847971215741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07&quot;}},&quot;e8a61731-039c-43a4-be46-af5f5334e09e&quot;:{&quot;type&quot;:&quot;FIGURE_OBJECT&quot;,&quot;id&quot;:&quot;e8a61731-039c-43a4-be46-af5f5334e09e&quot;,&quot;name&quot;:&quot;RSV (glycoprotein)&quot;,&quot;relativeTransform&quot;:{&quot;translate&quot;:{&quot;x&quot;:-16.87650394272191,&quot;y&quot;:-33.43391959813623},&quot;rotate&quot;:-2.7466439765244003e-16,&quot;skewX&quot;:-6.439847971215741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08&quot;}},&quot;56fffefa-da17-4d49-8f21-fb4237232712&quot;:{&quot;type&quot;:&quot;FIGURE_OBJECT&quot;,&quot;id&quot;:&quot;56fffefa-da17-4d49-8f21-fb4237232712&quot;,&quot;name&quot;:&quot;RSV (glycoprotein)&quot;,&quot;relativeTransform&quot;:{&quot;translate&quot;:{&quot;x&quot;:12.124729894226045,&quot;y&quot;:-33.43391959813623},&quot;rotate&quot;:-2.7466439765244003e-16,&quot;skewX&quot;:-6.439847971215741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1&quot;}},&quot;3e4c4dc8-a78a-41ec-b784-0d1771565451&quot;:{&quot;type&quot;:&quot;FIGURE_OBJECT&quot;,&quot;id&quot;:&quot;3e4c4dc8-a78a-41ec-b784-0d1771565451&quot;,&quot;name&quot;:&quot;RSV (glycoprotein)&quot;,&quot;relativeTransform&quot;:{&quot;translate&quot;:{&quot;x&quot;:40.071373409830436,&quot;y&quot;:-33.43391959813623},&quot;rotate&quot;:-2.7466439765244003e-16,&quot;skewX&quot;:-6.439847971215741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11&quot;}},&quot;dc213822-beda-4944-91d0-1071faf26c01&quot;:{&quot;type&quot;:&quot;FIGURE_OBJECT&quot;,&quot;id&quot;:&quot;dc213822-beda-4944-91d0-1071faf26c01&quot;,&quot;name&quot;:&quot;RSV (glycoprotein)&quot;,&quot;relativeTransform&quot;:{&quot;translate&quot;:{&quot;x&quot;:68.01801692543484,&quot;y&quot;:-34.0266411946302},&quot;rotate&quot;:-2.7466439765244003e-16,&quot;skewX&quot;:-6.439847971215741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12&quot;}},&quot;3b8e91ce-f2a0-4f5a-8d06-ab1f31162bae&quot;:{&quot;type&quot;:&quot;FIGURE_OBJECT&quot;,&quot;id&quot;:&quot;3b8e91ce-f2a0-4f5a-8d06-ab1f31162bae&quot;,&quot;name&quot;:&quot;RSV (small hydrophobic protein)&quot;,&quot;relativeTransform&quot;:{&quot;translate&quot;:{&quot;x&quot;:-35.85912972690603,&quot;y&quot;:-30.991510936935306},&quot;rotate&quot;:0,&quot;skewX&quot;:0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13&quot;}},&quot;dd4b4c04-7c0a-4c8a-92a1-9a3c5148339c&quot;:{&quot;type&quot;:&quot;FIGURE_OBJECT&quot;,&quot;id&quot;:&quot;dd4b4c04-7c0a-4c8a-92a1-9a3c5148339c&quot;,&quot;name&quot;:&quot;RSV (small hydrophobic protein)&quot;,&quot;relativeTransform&quot;:{&quot;translate&quot;:{&quot;x&quot;:-8.43978137197342,&quot;y&quot;:-30.991510936935306},&quot;rotate&quot;:0,&quot;skewX&quot;:0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15&quot;}},&quot;69d1aac4-96ed-4e95-9a19-7e24e0cf6026&quot;:{&quot;type&quot;:&quot;FIGURE_OBJECT&quot;,&quot;id&quot;:&quot;69d1aac4-96ed-4e95-9a19-7e24e0cf6026&quot;,&quot;name&quot;:&quot;RSV (small hydrophobic protein)&quot;,&quot;relativeTransform&quot;:{&quot;translate&quot;:{&quot;x&quot;:20.561452464974597,&quot;y&quot;:-30.991510936935306},&quot;rotate&quot;:0,&quot;skewX&quot;:0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16&quot;}},&quot;dc29a7e9-5701-440a-aff8-0248f046a2cf&quot;:{&quot;type&quot;:&quot;FIGURE_OBJECT&quot;,&quot;id&quot;:&quot;dc29a7e9-5701-440a-aff8-0248f046a2cf&quot;,&quot;name&quot;:&quot;RSV (small hydrophobic protein)&quot;,&quot;relativeTransform&quot;:{&quot;translate&quot;:{&quot;x&quot;:48.50809598057893,&quot;y&quot;:-30.991510936935306},&quot;rotate&quot;:0,&quot;skewX&quot;:0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17&quot;}},&quot;e82478a4-7026-4ad2-b8ff-d36bf335285c&quot;:{&quot;type&quot;:&quot;FIGURE_OBJECT&quot;,&quot;id&quot;:&quot;e82478a4-7026-4ad2-b8ff-d36bf335285c&quot;,&quot;name&quot;:&quot;RSV (small hydrophobic protein)&quot;,&quot;relativeTransform&quot;:{&quot;translate&quot;:{&quot;x&quot;:76.45473949618332,&quot;y&quot;:-30.991510936935374},&quot;rotate&quot;:0,&quot;skewX&quot;:0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2&quot;}},&quot;64fdaac5-0f5c-40c3-b92c-0ca53a1e2616&quot;:{&quot;type&quot;:&quot;FIGURE_OBJECT&quot;,&quot;id&quot;:&quot;64fdaac5-0f5c-40c3-b92c-0ca53a1e2616&quot;,&quot;name&quot;:&quot;RSV (fusion protein)&quot;,&quot;relativeTransform&quot;:{&quot;translate&quot;:{&quot;x&quot;:-53.78716518974659,&quot;y&quot;:-33.559666014792455},&quot;rotate&quot;:0,&quot;skewX&quot;:-1.4311699866353505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21&quot;}},&quot;29334e1a-f8af-4b54-9e76-0924d384c458&quot;:{&quot;type&quot;:&quot;FIGURE_OBJECT&quot;,&quot;id&quot;:&quot;29334e1a-f8af-4b54-9e76-0924d384c458&quot;,&quot;name&quot;:&quot;RSV (fusion protein)&quot;,&quot;relativeTransform&quot;:{&quot;translate&quot;:{&quot;x&quot;:-26.367816834813972,&quot;y&quot;:-33.559666014792455},&quot;rotate&quot;:0,&quot;skewX&quot;:-1.4311699866353505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22&quot;}},&quot;89a775c2-4874-42c9-a4fa-8b972c0b97ca&quot;:{&quot;type&quot;:&quot;FIGURE_OBJECT&quot;,&quot;id&quot;:&quot;89a775c2-4874-42c9-a4fa-8b972c0b97ca&quot;,&quot;name&quot;:&quot;RSV (fusion protein)&quot;,&quot;relativeTransform&quot;:{&quot;translate&quot;:{&quot;x&quot;:2.6334170021339847,&quot;y&quot;:-33.559666014792455},&quot;rotate&quot;:0,&quot;skewX&quot;:-1.4311699866353505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23&quot;}},&quot;1a5ea5f6-e0a4-4d2e-9f3c-1c71e07f936c&quot;:{&quot;type&quot;:&quot;FIGURE_OBJECT&quot;,&quot;id&quot;:&quot;1a5ea5f6-e0a4-4d2e-9f3c-1c71e07f936c&quot;,&quot;name&quot;:&quot;RSV (fusion protein)&quot;,&quot;relativeTransform&quot;:{&quot;translate&quot;:{&quot;x&quot;:30.580060517738435,&quot;y&quot;:-33.559666014792455},&quot;rotate&quot;:0,&quot;skewX&quot;:-1.4311699866353505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25&quot;}},&quot;e46c9592-6a32-4af8-a615-1a3d1d764531&quot;:{&quot;type&quot;:&quot;FIGURE_OBJECT&quot;,&quot;id&quot;:&quot;e46c9592-6a32-4af8-a615-1a3d1d764531&quot;,&quot;name&quot;:&quot;RSV (fusion protein)&quot;,&quot;relativeTransform&quot;:{&quot;translate&quot;:{&quot;x&quot;:58.526704033342774,&quot;y&quot;:-34.152387611286436},&quot;rotate&quot;:0,&quot;skewX&quot;:-1.4311699866353505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26&quot;}},&quot;5619351d-a73f-461d-9331-8ba7a80f9dbb&quot;:{&quot;type&quot;:&quot;FIGURE_OBJECT&quot;,&quot;id&quot;:&quot;5619351d-a73f-461d-9331-8ba7a80f9dbb&quot;,&quot;name&quot;:&quot;RSV (glycoprotein)&quot;,&quot;relativeTransform&quot;:{&quot;translate&quot;:{&quot;x&quot;:-83.33955727186348,&quot;y&quot;:32.91726091191396},&quot;rotate&quot;:-3.0593529763492886,&quot;skewX&quot;:0.019192933029478287,&quot;scale&quot;:{&quot;x&quot;:0.041016884445049265,&quot;y&quot;:0.04604133620076557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27&quot;}},&quot;c66f3648-4d57-4de7-ac16-64af43d83f37&quot;:{&quot;type&quot;:&quot;FIGURE_OBJECT&quot;,&quot;id&quot;:&quot;c66f3648-4d57-4de7-ac16-64af43d83f37&quot;,&quot;name&quot;:&quot;RSV (small hydrophobic protein)&quot;,&quot;relativeTransform&quot;:{&quot;translate&quot;:{&quot;x&quot;:73.81826369282452,&quot;y&quot;:30.84971931117024},&quot;rotate&quot;:3.141592653589793,&quot;skewX&quot;:-3.227610081484316e-17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28&quot;}},&quot;f4c076bf-b76f-4c60-ac64-8fb75db8d25b&quot;:{&quot;type&quot;:&quot;FIGURE_OBJECT&quot;,&quot;id&quot;:&quot;f4c076bf-b76f-4c60-ac64-8fb75db8d25b&quot;,&quot;name&quot;:&quot;RSV (fusion protein)&quot;,&quot;relativeTransform&quot;:{&quot;translate&quot;:{&quot;x&quot;:-73.88183961816438,&quot;y&quot;:33.822902855240024},&quot;rotate&quot;:-3.0593529763492886,&quot;skewX&quot;:0.01919293302947814,&quot;scale&quot;:{&quot;x&quot;:0.041016884445049265,&quot;y&quot;:0.04604133620076557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3&quot;}},&quot;fce5f857-e390-4d6a-8d6d-0c3c92da51a8&quot;:{&quot;type&quot;:&quot;FIGURE_OBJECT&quot;,&quot;id&quot;:&quot;fce5f857-e390-4d6a-8d6d-0c3c92da51a8&quot;,&quot;name&quot;:&quot;RSV (glycoprotein)&quot;,&quot;relativeTransform&quot;:{&quot;translate&quot;:{&quot;x&quot;:54.308342747968624,&quot;y&quot;:33.29212797237115},&quot;rotate&quot;:3.141592653589793,&quot;skewX&quot;:-3.227610081484316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32&quot;}},&quot;f81aa954-a379-42d1-bc6d-f434f01b68e9&quot;:{&quot;type&quot;:&quot;FIGURE_OBJECT&quot;,&quot;id&quot;:&quot;f81aa954-a379-42d1-bc6d-f434f01b68e9&quot;,&quot;name&quot;:&quot;RSV (glycoprotein)&quot;,&quot;relativeTransform&quot;:{&quot;translate&quot;:{&quot;x&quot;:26.88899439303601,&quot;y&quot;:33.29212797237115},&quot;rotate&quot;:3.141592653589793,&quot;skewX&quot;:-3.227610081484316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35&quot;}},&quot;7872247e-1ea8-4e30-9704-dc14b73ab671&quot;:{&quot;type&quot;:&quot;FIGURE_OBJECT&quot;,&quot;id&quot;:&quot;7872247e-1ea8-4e30-9704-dc14b73ab671&quot;,&quot;name&quot;:&quot;RSV (glycoprotein)&quot;,&quot;relativeTransform&quot;:{&quot;translate&quot;:{&quot;x&quot;:-2.112239443912004,&quot;y&quot;:33.29212797237115},&quot;rotate&quot;:3.141592653589793,&quot;skewX&quot;:-3.227610081484316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37&quot;}},&quot;504cf92f-3a33-423e-92d8-050218e11208&quot;:{&quot;type&quot;:&quot;FIGURE_OBJECT&quot;,&quot;id&quot;:&quot;504cf92f-3a33-423e-92d8-050218e11208&quot;,&quot;name&quot;:&quot;RSV (glycoprotein)&quot;,&quot;relativeTransform&quot;:{&quot;translate&quot;:{&quot;x&quot;:-30.058882959516453,&quot;y&quot;:33.29212797237115},&quot;rotate&quot;:3.141592653589793,&quot;skewX&quot;:-3.227610081484316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4&quot;}},&quot;0599a40d-abef-4b75-9326-e6d031bdd5f9&quot;:{&quot;type&quot;:&quot;FIGURE_OBJECT&quot;,&quot;id&quot;:&quot;0599a40d-abef-4b75-9326-e6d031bdd5f9&quot;,&quot;name&quot;:&quot;RSV (glycoprotein)&quot;,&quot;relativeTransform&quot;:{&quot;translate&quot;:{&quot;x&quot;:-58.005526475120845,&quot;y&quot;:33.884849568865135},&quot;rotate&quot;:3.141592653589793,&quot;skewX&quot;:-3.227610081484316e-17,&quot;scale&quot;:{&quot;x&quot;:0.04098800789328812,&quot;y&quot;:0.0460737728839880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42&quot;}},&quot;6c93a5aa-f7ac-41ed-9908-4ac54292409c&quot;:{&quot;type&quot;:&quot;FIGURE_OBJECT&quot;,&quot;id&quot;:&quot;6c93a5aa-f7ac-41ed-9908-4ac54292409c&quot;,&quot;name&quot;:&quot;RSV (small hydrophobic protein)&quot;,&quot;relativeTransform&quot;:{&quot;translate&quot;:{&quot;x&quot;:45.87162017722013,&quot;y&quot;:30.849719311170166},&quot;rotate&quot;:3.141592653589793,&quot;skewX&quot;:-3.227610081484316e-17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45&quot;}},&quot;b5e8fb11-fa86-441c-b843-5344581c1760&quot;:{&quot;type&quot;:&quot;FIGURE_OBJECT&quot;,&quot;id&quot;:&quot;b5e8fb11-fa86-441c-b843-5344581c1760&quot;,&quot;name&quot;:&quot;RSV (small hydrophobic protein)&quot;,&quot;relativeTransform&quot;:{&quot;translate&quot;:{&quot;x&quot;:18.452271822287457,&quot;y&quot;:30.849719311170166},&quot;rotate&quot;:3.141592653589793,&quot;skewX&quot;:-3.227610081484316e-17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5&quot;}},&quot;ec084a61-a6cd-4bfd-9430-2ec7731c086f&quot;:{&quot;type&quot;:&quot;FIGURE_OBJECT&quot;,&quot;id&quot;:&quot;ec084a61-a6cd-4bfd-9430-2ec7731c086f&quot;,&quot;name&quot;:&quot;RSV (small hydrophobic protein)&quot;,&quot;relativeTransform&quot;:{&quot;translate&quot;:{&quot;x&quot;:-10.548962014660558,&quot;y&quot;:30.849719311170166},&quot;rotate&quot;:3.141592653589793,&quot;skewX&quot;:-3.227610081484316e-17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51&quot;}},&quot;5ee047c5-3a8a-4c77-9876-44da13e33d13&quot;:{&quot;type&quot;:&quot;FIGURE_OBJECT&quot;,&quot;id&quot;:&quot;5ee047c5-3a8a-4c77-9876-44da13e33d13&quot;,&quot;name&quot;:&quot;RSV (small hydrophobic protein)&quot;,&quot;relativeTransform&quot;:{&quot;translate&quot;:{&quot;x&quot;:-38.49560553026495,&quot;y&quot;:30.849719311170166},&quot;rotate&quot;:3.141592653589793,&quot;skewX&quot;:-3.227610081484316e-17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52&quot;}},&quot;07467b98-4ef8-455a-9261-07d2aac74960&quot;:{&quot;type&quot;:&quot;FIGURE_OBJECT&quot;,&quot;id&quot;:&quot;07467b98-4ef8-455a-9261-07d2aac74960&quot;,&quot;name&quot;:&quot;RSV (small hydrophobic protein)&quot;,&quot;relativeTransform&quot;:{&quot;translate&quot;:{&quot;x&quot;:-65.55841781136778,&quot;y&quot;:31.071022286192374},&quot;rotate&quot;:3.141592653589793,&quot;skewX&quot;:-3.227610081484316e-17,&quot;scale&quot;:{&quot;x&quot;:0.04098800789328812,&quot;y&quot;:0.04607377288398801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53&quot;}},&quot;81795459-5a4c-4857-88e3-3e9aaad31e65&quot;:{&quot;type&quot;:&quot;FIGURE_OBJECT&quot;,&quot;id&quot;:&quot;81795459-5a4c-4857-88e3-3e9aaad31e65&quot;,&quot;name&quot;:&quot;RSV (fusion protein)&quot;,&quot;relativeTransform&quot;:{&quot;translate&quot;:{&quot;x&quot;:63.79965564006067,&quot;y&quot;:33.41787438902738},&quot;rotate&quot;:3.141592653589793,&quot;skewX&quot;:-1.7539309947837819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55&quot;}},&quot;fea7976d-ad38-4e33-8b8f-aa45960cad5a&quot;:{&quot;type&quot;:&quot;FIGURE_OBJECT&quot;,&quot;id&quot;:&quot;fea7976d-ad38-4e33-8b8f-aa45960cad5a&quot;,&quot;name&quot;:&quot;RSV (fusion protein)&quot;,&quot;relativeTransform&quot;:{&quot;translate&quot;:{&quot;x&quot;:36.38030728512807,&quot;y&quot;:33.41787438902738},&quot;rotate&quot;:3.141592653589793,&quot;skewX&quot;:-1.7539309947837819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56&quot;}},&quot;7e496532-40ed-47d1-be6c-472e6d7fe4f5&quot;:{&quot;type&quot;:&quot;FIGURE_OBJECT&quot;,&quot;id&quot;:&quot;7e496532-40ed-47d1-be6c-472e6d7fe4f5&quot;,&quot;name&quot;:&quot;RSV (fusion protein)&quot;,&quot;relativeTransform&quot;:{&quot;translate&quot;:{&quot;x&quot;:7.379073448180052,&quot;y&quot;:33.41787438902738},&quot;rotate&quot;:3.141592653589793,&quot;skewX&quot;:-1.7539309947837819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57&quot;}},&quot;c61e3cdb-60ce-4aa5-be20-6435a15ec6cd&quot;:{&quot;type&quot;:&quot;FIGURE_OBJECT&quot;,&quot;id&quot;:&quot;c61e3cdb-60ce-4aa5-be20-6435a15ec6cd&quot;,&quot;name&quot;:&quot;RSV (fusion protein)&quot;,&quot;relativeTransform&quot;:{&quot;translate&quot;:{&quot;x&quot;:-20.567570067424402,&quot;y&quot;:33.41787438902738},&quot;rotate&quot;:3.141592653589793,&quot;skewX&quot;:-1.7539309947837819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58&quot;}},&quot;02517344-aafa-43b1-a1c7-39ee34ed6e61&quot;:{&quot;type&quot;:&quot;FIGURE_OBJECT&quot;,&quot;id&quot;:&quot;02517344-aafa-43b1-a1c7-39ee34ed6e61&quot;,&quot;name&quot;:&quot;RSV (fusion protein)&quot;,&quot;relativeTransform&quot;:{&quot;translate&quot;:{&quot;x&quot;:-48.5142135830288,&quot;y&quot;:34.01059598552136},&quot;rotate&quot;:3.141592653589793,&quot;skewX&quot;:-1.7539309947837819e-16,&quot;scale&quot;:{&quot;x&quot;:0.04098800789328812,&quot;y&quot;:0.04607377288398801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6&quot;}},&quot;bc581796-3046-4b1c-b868-5198dce8b0dc&quot;:{&quot;type&quot;:&quot;FIGURE_OBJECT&quot;,&quot;id&quot;:&quot;bc581796-3046-4b1c-b868-5198dce8b0dc&quot;,&quot;name&quot;:&quot;RSV (glycoprotein)&quot;,&quot;relativeTransform&quot;:{&quot;translate&quot;:{&quot;x&quot;:95.8084479439279,&quot;y&quot;:-22.577314975169703},&quot;rotate&quot;:0.8423565736535994,&quot;skewX&quot;:0.11594895401851112,&quot;scale&quot;:{&quot;x&quot;:0.04359798976943294,&quot;y&quot;:0.04331557892071654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61&quot;}},&quot;bfe0959a-b737-4431-8cee-9c42651b2cba&quot;:{&quot;type&quot;:&quot;FIGURE_OBJECT&quot;,&quot;id&quot;:&quot;bfe0959a-b737-4431-8cee-9c42651b2cba&quot;,&quot;name&quot;:&quot;RSV (small hydrophobic protein)&quot;,&quot;relativeTransform&quot;:{&quot;translate&quot;:{&quot;x&quot;:99.54938755062317,&quot;y&quot;:-13.399579652727605},&quot;rotate&quot;:1.1292690733612392,&quot;skewX&quot;:0.09033584802455401,&quot;scale&quot;:{&quot;x&quot;:0.04500358035986496,&quot;y&quot;:0.04196270944537203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62&quot;}},&quot;e87e0570-c29f-401c-a19e-e17d1faaa178&quot;:{&quot;type&quot;:&quot;FIGURE_OBJECT&quot;,&quot;id&quot;:&quot;e87e0570-c29f-401c-a19e-e17d1faaa178&quot;,&quot;name&quot;:&quot;RSV (fusion protein)&quot;,&quot;relativeTransform&quot;:{&quot;translate&quot;:{&quot;x&quot;:88.31408678339558,&quot;y&quot;:-29.481823271588112},&quot;rotate&quot;:0.681800081350449,&quot;skewX&quot;:0.1142244406308669,&quot;scale&quot;:{&quot;x&quot;:0.04279898059752257,&quot;y&quot;:0.04412423240640876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63&quot;}},&quot;17efbdb2-2e15-4a6f-bdd4-3a9cadf36483&quot;:{&quot;type&quot;:&quot;FIGURE_OBJECT&quot;,&quot;id&quot;:&quot;17efbdb2-2e15-4a6f-bdd4-3a9cadf36483&quot;,&quot;name&quot;:&quot;RSV (glycoprotein)&quot;,&quot;relativeTransform&quot;:{&quot;translate&quot;:{&quot;x&quot;:104.05575432447101,&quot;y&quot;:8.398449483801095},&quot;rotate&quot;:1.702401278309882,&quot;skewX&quot;:-0.03049190825055342,&quot;scale&quot;:{&quot;x&quot;:0.04596957605559823,&quot;y&quot;:0.04108091326225069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65&quot;}},&quot;b177a879-03d0-45bc-870f-c243b4dc6169&quot;:{&quot;type&quot;:&quot;FIGURE_OBJECT&quot;,&quot;id&quot;:&quot;b177a879-03d0-45bc-870f-c243b4dc6169&quot;,&quot;name&quot;:&quot;RSV (small hydrophobic protein)&quot;,&quot;relativeTransform&quot;:{&quot;translate&quot;:{&quot;x&quot;:98.10313401776732,&quot;y&quot;:15.974845650855958},&quot;rotate&quot;:2.031976021644507,&quot;skewX&quot;:-0.09316614983427428,&quot;scale&quot;:{&quot;x&quot;:0.04491654924366951,&quot;y&quot;:0.04204401714828136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66&quot;}},&quot;3db1dfb2-3731-4ebb-a722-0292ab5e395a&quot;:{&quot;type&quot;:&quot;FIGURE_OBJECT&quot;,&quot;id&quot;:&quot;3db1dfb2-3731-4ebb-a722-0292ab5e395a&quot;,&quot;name&quot;:&quot;RSV (fusion protein)&quot;,&quot;relativeTransform&quot;:{&quot;translate&quot;:{&quot;x&quot;:104.54285632779933,&quot;y&quot;:-2.4799939611106527},&quot;rotate&quot;:1.561086427102633,&quot;skewX&quot;:0.0022764595669068624,&quot;scale&quot;:{&quot;x&quot;:0.046073200481203266,&quot;y&quot;:0.040988517118816487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67&quot;}},&quot;e06d9ee6-767a-472b-bbab-ffd082b2654a&quot;:{&quot;type&quot;:&quot;FIGURE_OBJECT&quot;,&quot;id&quot;:&quot;e06d9ee6-767a-472b-bbab-ffd082b2654a&quot;,&quot;name&quot;:&quot;RSV (glycoprotein)&quot;,&quot;relativeTransform&quot;:{&quot;translate&quot;:{&quot;x&quot;:84.8173542323542,&quot;y&quot;:31.180103556547103},&quot;rotate&quot;:2.6991218470159413,&quot;skewX&quot;:-0.09047497734279734,&quot;scale&quot;:{&quot;x&quot;:0.0417949125262528,&quot;y&quot;:0.04518425933913018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7&quot;}},&quot;f35d06ef-0c61-4660-9077-8b62591250a1&quot;:{&quot;type&quot;:&quot;FIGURE_OBJECT&quot;,&quot;id&quot;:&quot;f35d06ef-0c61-4660-9077-8b62591250a1&quot;,&quot;name&quot;:&quot;RSV (fusion protein)&quot;,&quot;relativeTransform&quot;:{&quot;translate&quot;:{&quot;x&quot;:93.3380543703233,&quot;y&quot;:25.993260461327232},&quot;rotate&quot;:2.5302768991892575,&quot;skewX&quot;:-0.109754548896126,&quot;scale&quot;:{&quot;x&quot;:0.04247312833132979,&quot;y&quot;:0.044462751881863605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71&quot;}},&quot;1473b766-940e-4a72-998a-63d49a7b1ea8&quot;:{&quot;type&quot;:&quot;FIGURE_OBJECT&quot;,&quot;id&quot;:&quot;1473b766-940e-4a72-998a-63d49a7b1ea8&quot;,&quot;name&quot;:&quot;RSV (small hydrophobic protein)&quot;,&quot;relativeTransform&quot;:{&quot;translate&quot;:{&quot;x&quot;:-91.6788968944275,&quot;y&quot;:-25.394211088754513},&quot;rotate&quot;:5.491494655639027,&quot;skewX&quot;:0.1166893960520099,&quot;scale&quot;:{&quot;x&quot;:-0.043340281206091937,&quot;y&quot;:0.04357314060013574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72&quot;}},&quot;fa0783ea-6247-45a7-a2e1-a6d66370777d&quot;:{&quot;type&quot;:&quot;FIGURE_OBJECT&quot;,&quot;id&quot;:&quot;fa0783ea-6247-45a7-a2e1-a6d66370777d&quot;,&quot;name&quot;:&quot;RSV (small hydrophobic protein)&quot;,&quot;relativeTransform&quot;:{&quot;translate&quot;:{&quot;x&quot;:-102.10153977022537,&quot;y&quot;:4.998276622937263},&quot;rotate&quot;:4.518471851888497,&quot;skewX&quot;:-0.04430600219897352,&quot;scale&quot;:{&quot;x&quot;:-0.04584995120731713,&quot;y&quot;:0.04118809544863999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73&quot;}},&quot;f7721b92-fe28-42c5-b34d-46c255e80c8f&quot;:{&quot;type&quot;:&quot;FIGURE_OBJECT&quot;,&quot;id&quot;:&quot;f7721b92-fe28-42c5-b34d-46c255e80c8f&quot;,&quot;name&quot;:&quot;RSV (small hydrophobic protein)&quot;,&quot;relativeTransform&quot;:{&quot;translate&quot;:{&quot;x&quot;:-89.11309335422722,&quot;y&quot;:25.92122809618251},&quot;rotate&quot;:3.671418572322048,&quot;skewX&quot;:-0.10189323258508036,&quot;scale&quot;:{&quot;x&quot;:-0.04212546698504519,&quot;y&quot;:0.044829702833036465}},&quot;opacity&quot;:1,&quot;image&quot;:{&quot;url&quot;:&quot;https://icons.biorender.com/biorender/5d3f06a84d6c910004dc43f2/20190729144635/image/respiratory-syncytial-virus-small-hydrophobic protein.png&quot;,&quot;fallbackUrl&quot;:&quot;https://res.cloudinary.com/dlcjuc3ej/image/upload/v1564411595/ohm9c1a4fdjg1woztla6.svg#/keystone/api/icons/5d3f06a84d6c910004dc43f2/20190729144635/image/respiratory-syncytial-virus-small-hydrophobic protein.svg&quot;,&quot;size&quot;:{&quot;x&quot;:210,&quot;y&quot;:171},&quot;isPremium&quot;:false},&quot;source&quot;:{&quot;id&quot;:&quot;5d3f06a84d6c910004dc43f2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75&quot;}},&quot;19e96e97-e9b8-4314-9134-6490666fe44c&quot;:{&quot;type&quot;:&quot;FIGURE_OBJECT&quot;,&quot;id&quot;:&quot;19e96e97-e9b8-4314-9134-6490666fe44c&quot;,&quot;name&quot;:&quot;RSV (glycoprotein)&quot;,&quot;relativeTransform&quot;:{&quot;translate&quot;:{&quot;x&quot;:-99.596910567714,&quot;y&quot;:-19.289613192708615},&quot;rotate&quot;:5.302328325942163,&quot;skewX&quot;:0.10796579377625382,&quot;scale&quot;:{&quot;x&quot;:-0.04430241736797148,&quot;y&quot;:0.0426268424803325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76&quot;}},&quot;e30cb6e9-94ce-496e-9a8e-ef0c33f16957&quot;:{&quot;type&quot;:&quot;FIGURE_OBJECT&quot;,&quot;id&quot;:&quot;e30cb6e9-94ce-496e-9a8e-ef0c33f16957&quot;,&quot;name&quot;:&quot;RSV (glycoprotein)&quot;,&quot;relativeTransform&quot;:{&quot;translate&quot;:{&quot;x&quot;:-101.28499751112109,&quot;y&quot;:15.751979117614152},&quot;rotate&quot;:4.343771140122291,&quot;skewX&quot;:-0.07864542949432915,&quot;scale&quot;:{&quot;x&quot;:-0.0453051528891616,&quot;y&quot;:0.04168338580078491}},&quot;opacity&quot;:1,&quot;image&quot;:{&quot;url&quot;:&quot;https://icons.biorender.com/biorender/5d3f06564d6c910004dc43e6/20190729144536/image/respiratory-syncytial-virus-glycoprotein.png&quot;,&quot;fallbackUrl&quot;:&quot;https://res.cloudinary.com/dlcjuc3ej/image/upload/v1564411536/bphchehtcfykd0w19zdb.svg#/keystone/api/icons/5d3f06564d6c910004dc43e6/20190729144536/image/respiratory-syncytial-virus-glycoprotein.svg&quot;,&quot;size&quot;:{&quot;x&quot;:210,&quot;y&quot;:348},&quot;isPremium&quot;:false},&quot;source&quot;:{&quot;id&quot;:&quot;5d3f06564d6c910004dc43e6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77&quot;}},&quot;c94bf3b3-3280-486c-b388-730fe9459717&quot;:{&quot;type&quot;:&quot;FIGURE_OBJECT&quot;,&quot;id&quot;:&quot;c94bf3b3-3280-486c-b388-730fe9459717&quot;,&quot;name&quot;:&quot;RSV (fusion protein)&quot;,&quot;relativeTransform&quot;:{&quot;translate&quot;:{&quot;x&quot;:-103.83277645047376,&quot;y&quot;:-10.308964317992231},&quot;rotate&quot;:4.9132201158574915,&quot;skewX&quot;:0.0457993582326333,&quot;scale&quot;:{&quot;x&quot;:-0.0458340499430204,&quot;y&quot;:0.04120238488613073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78&quot;}},&quot;5f836375-af9a-48da-8803-7986ab1674fd&quot;:{&quot;type&quot;:&quot;FIGURE_OBJECT&quot;,&quot;id&quot;:&quot;5f836375-af9a-48da-8803-7986ab1674fd&quot;,&quot;name&quot;:&quot;RSV (fusion protein)&quot;,&quot;relativeTransform&quot;:{&quot;translate&quot;:{&quot;x&quot;:-96.42614133181208,&quot;y&quot;:24.324776311508423},&quot;rotate&quot;:3.9410115825582643,&quot;skewX&quot;:-0.11665309024482531,&quot;scale&quot;:{&quot;x&quot;:-0.04337938185968626,&quot;y&quot;:0.043533865299207455}},&quot;opacity&quot;:1,&quot;image&quot;:{&quot;url&quot;:&quot;https://icons.biorender.com/biorender/5d3f05444d6c910004dc43b7/20190729144129/image/respiratory-syncytial-virus-fusion-protein.png&quot;,&quot;fallbackUrl&quot;:&quot;https://res.cloudinary.com/dlcjuc3ej/image/upload/v1564411289/lvtckx4tu0rpqo9d8trv.svg#/keystone/api/icons/5d3f05444d6c910004dc43b7/20190729144129/image/respiratory-syncytial-virus-fusion-protein.svg&quot;,&quot;size&quot;:{&quot;x&quot;:210,&quot;y&quot;:394},&quot;isPremium&quot;:false},&quot;source&quot;:{&quot;id&quot;:&quot;5d3f05444d6c910004dc43b7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8&quot;}},&quot;85ba9f09-8116-4578-812e-20f309f2a1cc&quot;:{&quot;type&quot;:&quot;FIGURE_OBJECT&quot;,&quot;id&quot;:&quot;85ba9f09-8116-4578-812e-20f309f2a1cc&quot;,&quot;name&quot;:&quot;RNA (squiggle 1)&quot;,&quot;relativeTransform&quot;:{&quot;translate&quot;:{&quot;x&quot;:2.570165699711415,&quot;y&quot;:1.2981092753161045},&quot;rotate&quot;:0,&quot;skewX&quot;:0,&quot;scale&quot;:{&quot;x&quot;:0.16101197706841697,&quot;y&quot;:0.18099023700702752}},&quot;opacity&quot;:1,&quot;image&quot;:{&quot;url&quot;:&quot;https://icons.biorender.com/biorender/5b6b46ecc820301400b337ff/rna-squiggle-1.png&quot;,&quot;fallbackUrl&quot;:&quot;https://res.cloudinary.com/dlcjuc3ej/image/upload/v1533757157/joak3q563b5howycfnpn.svg#/keystone/api/icons/5b6b46ecc820301400b337ff/rna-squiggle-1.svg&quot;,&quot;size&quot;:{&quot;x&quot;:688,&quot;y&quot;:158},&quot;isPremium&quot;:false},&quot;source&quot;:{&quot;id&quot;:&quot;5b6b46cce0461e1400300ad8&quot;,&quot;type&quot;:&quot;ASSETS&quot;},&quot;pathStyles&quot;:[{&quot;type&quot;:&quot;FILL&quot;,&quot;fillStyle&quot;:&quot;rgb(0,0,0)&quot;}],&quot;isLocked&quot;:false,&quot;parent&quot;:{&quot;type&quot;:&quot;CHILD&quot;,&quot;parentId&quot;:&quot;b6b9472c-c5d9-42e9-9ef9-ed14d640e5b0&quot;,&quot;order&quot;:&quot;82&quot;}},&quot;68def64a-ac66-4cee-93fe-cfc006a0a696&quot;:{&quot;type&quot;:&quot;FIGURE_OBJECT&quot;,&quot;id&quot;:&quot;68def64a-ac66-4cee-93fe-cfc006a0a696&quot;,&quot;relativeTransform&quot;:{&quot;translate&quot;:{&quot;x&quot;:-51.36095462575727,&quot;y&quot;:4.641147015831761},&quot;rotate&quot;:0},&quot;opacity&quot;:1,&quot;path&quot;:{&quot;type&quot;:&quot;ELLIPSE&quot;,&quot;size&quot;:{&quot;x&quot;:3.9685898934770663,&quot;y&quot;:4.4610099104546705}},&quot;pathStyles&quot;:[{&quot;type&quot;:&quot;FILL&quot;,&quot;fillStyle&quot;:&quot;rgba(52, 16, 69, 1)&quot;},{&quot;type&quot;:&quot;STROKE&quot;,&quot;strokeStyle&quot;:&quot;transparent&quot;,&quot;lineWidth&quot;:0,&quot;lineJoin&quot;:&quot;round&quot;}],&quot;isLocked&quot;:false,&quot;parent&quot;:{&quot;type&quot;:&quot;CHILD&quot;,&quot;parentId&quot;:&quot;b6b9472c-c5d9-42e9-9ef9-ed14d640e5b0&quot;,&quot;order&quot;:&quot;85&quot;}},&quot;b57dd984-3045-416b-9ad4-b21ad527eaa5&quot;:{&quot;type&quot;:&quot;FIGURE_OBJECT&quot;,&quot;id&quot;:&quot;b57dd984-3045-416b-9ad4-b21ad527eaa5&quot;,&quot;relativeTransform&quot;:{&quot;translate&quot;:{&quot;x&quot;:59.37102911531674,&quot;y&quot;:-4.249676931577947},&quot;rotate&quot;:0},&quot;opacity&quot;:1,&quot;path&quot;:{&quot;type&quot;:&quot;ELLIPSE&quot;,&quot;size&quot;:{&quot;x&quot;:3.9685898934770663,&quot;y&quot;:4.4610099104546705}},&quot;pathStyles&quot;:[{&quot;type&quot;:&quot;FILL&quot;,&quot;fillStyle&quot;:&quot;rgba(52, 16, 69, 1)&quot;},{&quot;type&quot;:&quot;STROKE&quot;,&quot;strokeStyle&quot;:&quot;transparent&quot;,&quot;lineWidth&quot;:0,&quot;lineJoin&quot;:&quot;round&quot;}],&quot;isLocked&quot;:false,&quot;parent&quot;:{&quot;type&quot;:&quot;CHILD&quot;,&quot;parentId&quot;:&quot;b6b9472c-c5d9-42e9-9ef9-ed14d640e5b0&quot;,&quot;order&quot;:&quot;87&quot;}},&quot;0b12c10e-73dd-468b-b3d3-ca259f1d74dc&quot;:{&quot;type&quot;:&quot;FIGURE_OBJECT&quot;,&quot;id&quot;:&quot;0b12c10e-73dd-468b-b3d3-ca259f1d74dc&quot;,&quot;relativeTransform&quot;:{&quot;translate&quot;:{&quot;x&quot;:-23.41431111015288,&quot;y&quot;:-8.991449703529792},&quot;rotate&quot;:0},&quot;opacity&quot;:1,&quot;path&quot;:{&quot;type&quot;:&quot;ELLIPSE&quot;,&quot;size&quot;:{&quot;x&quot;:3.4412947328052854,&quot;y&quot;:3.86828831396069}},&quot;pathStyles&quot;:[{&quot;type&quot;:&quot;FILL&quot;,&quot;fillStyle&quot;:&quot;rgba(155, 114, 181, 1)&quot;},{&quot;type&quot;:&quot;STROKE&quot;,&quot;strokeStyle&quot;:&quot;rgba(116,50,151,1)&quot;,&quot;lineWidth&quot;:0.5272951606717811,&quot;lineJoin&quot;:&quot;round&quot;}],&quot;isLocked&quot;:false,&quot;parent&quot;:{&quot;type&quot;:&quot;CHILD&quot;,&quot;parentId&quot;:&quot;b6b9472c-c5d9-42e9-9ef9-ed14d640e5b0&quot;,&quot;order&quot;:&quot;9&quot;}},&quot;52379478-da9d-44ef-9f43-29cf2308702a&quot;:{&quot;type&quot;:&quot;FIGURE_OBJECT&quot;,&quot;id&quot;:&quot;52379478-da9d-44ef-9f43-29cf2308702a&quot;,&quot;relativeTransform&quot;:{&quot;translate&quot;:{&quot;x&quot;:8.22339853015398,&quot;y&quot;:10.568362980771566},&quot;rotate&quot;:0},&quot;opacity&quot;:1,&quot;path&quot;:{&quot;type&quot;:&quot;ELLIPSE&quot;,&quot;size&quot;:{&quot;x&quot;:3.4412947328052854,&quot;y&quot;:3.86828831396069}},&quot;pathStyles&quot;:[{&quot;type&quot;:&quot;FILL&quot;,&quot;fillStyle&quot;:&quot;rgba(155, 114, 181, 1)&quot;},{&quot;type&quot;:&quot;STROKE&quot;,&quot;strokeStyle&quot;:&quot;rgba(116,50,151,1)&quot;,&quot;lineWidth&quot;:0.5272951606717811,&quot;lineJoin&quot;:&quot;round&quot;}],&quot;isLocked&quot;:false,&quot;parent&quot;:{&quot;type&quot;:&quot;CHILD&quot;,&quot;parentId&quot;:&quot;b6b9472c-c5d9-42e9-9ef9-ed14d640e5b0&quot;,&quot;order&quot;:&quot;92&quot;}},&quot;baaa2574-1809-41b2-8f62-6016ab96302a&quot;:{&quot;type&quot;:&quot;FIGURE_OBJECT&quot;,&quot;id&quot;:&quot;baaa2574-1809-41b2-8f62-6016ab96302a&quot;,&quot;relativeTransform&quot;:{&quot;translate&quot;:{&quot;x&quot;:40.388403331132615,&quot;y&quot;:2.270260629855838},&quot;rotate&quot;:0},&quot;opacity&quot;:1,&quot;path&quot;:{&quot;type&quot;:&quot;ELLIPSE&quot;,&quot;size&quot;:{&quot;x&quot;:3.4412947328052854,&quot;y&quot;:3.86828831396069}},&quot;pathStyles&quot;:[{&quot;type&quot;:&quot;FILL&quot;,&quot;fillStyle&quot;:&quot;rgba(155, 114, 181, 1)&quot;},{&quot;type&quot;:&quot;STROKE&quot;,&quot;strokeStyle&quot;:&quot;rgba(116,50,151,1)&quot;,&quot;lineWidth&quot;:0.5272951606717811,&quot;lineJoin&quot;:&quot;round&quot;}],&quot;isLocked&quot;:false,&quot;parent&quot;:{&quot;type&quot;:&quot;CHILD&quot;,&quot;parentId&quot;:&quot;b6b9472c-c5d9-42e9-9ef9-ed14d640e5b0&quot;,&quot;order&quot;:&quot;95&quot;}},&quot;47e9a561-c931-48cd-ae6b-75539ed3e9ed&quot;:{&quot;id&quot;:&quot;47e9a561-c931-48cd-ae6b-75539ed3e9ed&quot;,&quot;name&quot;:&quot;DNA (short)&quot;,&quot;displayName&quot;:&quot;&quot;,&quot;type&quot;:&quot;FIGURE_OBJECT&quot;,&quot;relativeTransform&quot;:{&quot;translate&quot;:{&quot;x&quot;:-333.6311330505967,&quot;y&quot;:-89.76286707183938},&quot;rotate&quot;:0,&quot;skewX&quot;:0,&quot;scale&quot;:{&quot;x&quot;:0.6671269355952264,&quot;y&quot;:0.6671269355952264}},&quot;image&quot;:{&quot;url&quot;:&quot;https://icons.biorender.com/biorender/5b6b4b57c820301400b3383c/20180808195841/image/dna-short.png&quot;,&quot;fallbackUrl&quot;:&quot;https://res.cloudinary.com/dlcjuc3ej/image/upload/v1533758321/jcgrebsud2whsodjujix.svg#/keystone/api/icons/5b6b4b57c820301400b3383c/20180808195841/image/dna-short.svg&quot;,&quot;isPremium&quot;:false,&quot;size&quot;:{&quot;x&quot;:100,&quot;y&quot;:48.275862068965516}},&quot;source&quot;:{&quot;id&quot;:&quot;5b6b4b57c820301400b3383c&quot;,&quot;type&quot;:&quot;ASSETS&quot;},&quot;isPremium&quot;:false,&quot;parent&quot;:{&quot;type&quot;:&quot;CHILD&quot;,&quot;parentId&quot;:&quot;85ffbba6-4593-4bb3-b829-bf460240dc05&quot;,&quot;order&quot;:&quot;9&quot;}},&quot;5b17aad3-a333-46e5-9c5b-e3114c9fea74&quot;:{&quot;id&quot;:&quot;5b17aad3-a333-46e5-9c5b-e3114c9fea74&quot;,&quot;name&quot;:&quot;DNA (short)&quot;,&quot;displayName&quot;:&quot;&quot;,&quot;type&quot;:&quot;FIGURE_OBJECT&quot;,&quot;relativeTransform&quot;:{&quot;translate&quot;:{&quot;x&quot;:-357.6477027320248,&quot;y&quot;:-57.556647129044265},&quot;rotate&quot;:0,&quot;skewX&quot;:0,&quot;scale&quot;:{&quot;x&quot;:0.6671269355952264,&quot;y&quot;:0.6671269355952264}},&quot;image&quot;:{&quot;url&quot;:&quot;https://icons.biorender.com/biorender/5b6b4b57c820301400b3383c/20180808195841/image/dna-short.png&quot;,&quot;fallbackUrl&quot;:&quot;https://res.cloudinary.com/dlcjuc3ej/image/upload/v1533758321/jcgrebsud2whsodjujix.svg#/keystone/api/icons/5b6b4b57c820301400b3383c/20180808195841/image/dna-short.svg&quot;,&quot;isPremium&quot;:false,&quot;size&quot;:{&quot;x&quot;:100,&quot;y&quot;:48.275862068965516}},&quot;source&quot;:{&quot;id&quot;:&quot;5b6b4b57c820301400b3383c&quot;,&quot;type&quot;:&quot;ASSETS&quot;},&quot;isPremium&quot;:false,&quot;parent&quot;:{&quot;type&quot;:&quot;CHILD&quot;,&quot;parentId&quot;:&quot;85ffbba6-4593-4bb3-b829-bf460240dc05&quot;,&quot;order&quot;:&quot;95&quot;}},&quot;be0b15d4-95c5-4a77-a0b9-d2d615f86f6b&quot;:{&quot;id&quot;:&quot;be0b15d4-95c5-4a77-a0b9-d2d615f86f6b&quot;,&quot;name&quot;:&quot;DNA (short)&quot;,&quot;displayName&quot;:&quot;&quot;,&quot;type&quot;:&quot;FIGURE_OBJECT&quot;,&quot;relativeTransform&quot;:{&quot;translate&quot;:{&quot;x&quot;:-383.66565322023865,&quot;y&quot;:-25.350427186249092},&quot;rotate&quot;:0,&quot;skewX&quot;:0,&quot;scale&quot;:{&quot;x&quot;:0.6671269355952264,&quot;y&quot;:0.6671269355952264}},&quot;image&quot;:{&quot;url&quot;:&quot;https://icons.biorender.com/biorender/5b6b4b57c820301400b3383c/20180808195841/image/dna-short.png&quot;,&quot;fallbackUrl&quot;:&quot;https://res.cloudinary.com/dlcjuc3ej/image/upload/v1533758321/jcgrebsud2whsodjujix.svg#/keystone/api/icons/5b6b4b57c820301400b3383c/20180808195841/image/dna-short.svg&quot;,&quot;isPremium&quot;:false,&quot;size&quot;:{&quot;x&quot;:100,&quot;y&quot;:48.275862068965516}},&quot;source&quot;:{&quot;id&quot;:&quot;5b6b4b57c820301400b3383c&quot;,&quot;type&quot;:&quot;ASSETS&quot;},&quot;isPremium&quot;:false,&quot;parent&quot;:{&quot;type&quot;:&quot;CHILD&quot;,&quot;parentId&quot;:&quot;85ffbba6-4593-4bb3-b829-bf460240dc05&quot;,&quot;order&quot;:&quot;97&quot;}},&quot;5f77e468-c277-4a3a-b608-a975ae5e00a6&quot;:{&quot;id&quot;:&quot;5f77e468-c277-4a3a-b608-a975ae5e00a6&quot;,&quot;name&quot;:&quot;DNA (short)&quot;,&quot;displayName&quot;:&quot;&quot;,&quot;type&quot;:&quot;FIGURE_OBJECT&quot;,&quot;relativeTransform&quot;:{&quot;translate&quot;:{&quot;x&quot;:-304.0533932340467,&quot;y&quot;:-11.340761538749348},&quot;rotate&quot;:0,&quot;skewX&quot;:0,&quot;scale&quot;:{&quot;x&quot;:0.6671269355952264,&quot;y&quot;:0.6671269355952264}},&quot;image&quot;:{&quot;url&quot;:&quot;https://icons.biorender.com/biorender/5b6b4b57c820301400b3383c/20180808195841/image/dna-short.png&quot;,&quot;fallbackUrl&quot;:&quot;https://res.cloudinary.com/dlcjuc3ej/image/upload/v1533758321/jcgrebsud2whsodjujix.svg#/keystone/api/icons/5b6b4b57c820301400b3383c/20180808195841/image/dna-short.svg&quot;,&quot;isPremium&quot;:false,&quot;size&quot;:{&quot;x&quot;:100,&quot;y&quot;:48.275862068965516}},&quot;source&quot;:{&quot;id&quot;:&quot;5b6b4b57c820301400b3383c&quot;,&quot;type&quot;:&quot;ASSETS&quot;},&quot;isPremium&quot;:false,&quot;parent&quot;:{&quot;type&quot;:&quot;CHILD&quot;,&quot;parentId&quot;:&quot;85ffbba6-4593-4bb3-b829-bf460240dc05&quot;,&quot;order&quot;:&quot;98&quot;}},&quot;74307817-5c8b-45e7-9e5b-0a0f7eb60b93&quot;:{&quot;id&quot;:&quot;74307817-5c8b-45e7-9e5b-0a0f7eb60b93&quot;,&quot;name&quot;:&quot;DNA (short)&quot;,&quot;displayName&quot;:&quot;&quot;,&quot;type&quot;:&quot;FIGURE_OBJECT&quot;,&quot;relativeTransform&quot;:{&quot;translate&quot;:{&quot;x&quot;:-288.0423467797613,&quot;y&quot;:-43.546981481544506},&quot;rotate&quot;:0,&quot;skewX&quot;:0,&quot;scale&quot;:{&quot;x&quot;:0.6671269355952264,&quot;y&quot;:0.6671269355952264}},&quot;image&quot;:{&quot;url&quot;:&quot;https://icons.biorender.com/biorender/5b6b4b57c820301400b3383c/20180808195841/image/dna-short.png&quot;,&quot;fallbackUrl&quot;:&quot;https://res.cloudinary.com/dlcjuc3ej/image/upload/v1533758321/jcgrebsud2whsodjujix.svg#/keystone/api/icons/5b6b4b57c820301400b3383c/20180808195841/image/dna-short.svg&quot;,&quot;isPremium&quot;:false,&quot;size&quot;:{&quot;x&quot;:100,&quot;y&quot;:48.275862068965516}},&quot;source&quot;:{&quot;id&quot;:&quot;5b6b4b57c820301400b3383c&quot;,&quot;type&quot;:&quot;ASSETS&quot;},&quot;isPremium&quot;:false,&quot;parent&quot;:{&quot;type&quot;:&quot;CHILD&quot;,&quot;parentId&quot;:&quot;85ffbba6-4593-4bb3-b829-bf460240dc05&quot;,&quot;order&quot;:&quot;99&quot;}},&quot;dcdf563d-4c49-4149-9f0f-b243706d2d9d&quot;:{&quot;id&quot;:&quot;dcdf563d-4c49-4149-9f0f-b243706d2d9d&quot;,&quot;name&quot;:&quot;Sequencer (Illumina NextSeq 2000)&quot;,&quot;displayName&quot;:&quot;&quot;,&quot;type&quot;:&quot;FIGURE_OBJECT&quot;,&quot;relativeTransform&quot;:{&quot;translate&quot;:{&quot;x&quot;:-118.91899999999998,&quot;y&quot;:-94.76837724550894},&quot;rotate&quot;:0,&quot;skewX&quot;:0,&quot;scale&quot;:{&quot;x&quot;:0.9142857142857143,&quot;y&quot;:0.9142857142857143}},&quot;image&quot;:{&quot;url&quot;:&quot;https://icons.biorender.com/biorender/627ac5837cfe7c00287a24df/20220510200753/image/sequencer-illumina-nextseq-2000.png&quot;,&quot;fallbackUrl&quot;:&quot;https://res.cloudinary.com/dlcjuc3ej/image/upload/v1652213273/zpjzrkrujopkpjuxtln1.svg#/keystone/api/icons/627ac5837cfe7c00287a24df/20220510200753/image/sequencer-illumina-nextseq-2000.svg&quot;,&quot;isPremium&quot;:true,&quot;size&quot;:{&quot;x&quot;:175,&quot;y&quot;:159.2814371257485}},&quot;source&quot;:{&quot;id&quot;:&quot;627ac5837cfe7c00287a24df&quot;,&quot;type&quot;:&quot;ASSETS&quot;},&quot;isPremium&quot;:true,&quot;parent&quot;:{&quot;type&quot;:&quot;CHILD&quot;,&quot;parentId&quot;:&quot;85ffbba6-4593-4bb3-b829-bf460240dc05&quot;,&quot;order&quot;:&quot;995&quot;}},&quot;9814fb99-2581-44a4-b0d7-7e3184a5439d&quot;:{&quot;relativeTransform&quot;:{&quot;translate&quot;:{&quot;x&quot;:-131.48153831046727,&quot;y&quot;:3.747280667031898},&quot;rotate&quot;:0,&quot;skewX&quot;:0,&quot;scale&quot;:{&quot;x&quot;:1,&quot;y&quot;:1}},&quot;type&quot;:&quot;FIGURE_OBJECT&quot;,&quot;id&quot;:&quot;9814fb99-2581-44a4-b0d7-7e3184a5439d&quot;,&quot;parent&quot;:{&quot;type&quot;:&quot;CHILD&quot;,&quot;parentId&quot;:&quot;85ffbba6-4593-4bb3-b829-bf460240dc05&quot;,&quot;order&quot;:&quot;997&quot;},&quot;name&quot;:&quot;DNA sequencing graph with DNA strand&quot;,&quot;displayName&quot;:&quot;DNA sequencing graph with DNA strand&quot;,&quot;source&quot;:{&quot;id&quot;:&quot;632a004fce64fcfc6fe33f66&quot;,&quot;type&quot;:&quot;ASSETS&quot;},&quot;isPremium&quot;:true},&quot;fb4d56e6-575e-4ee5-bd00-a991633a3b4a&quot;:{&quot;relativeTransform&quot;:{&quot;translate&quot;:{&quot;x&quot;:225.37739110140086,&quot;y&quot;:-99.63622248333142},&quot;rotate&quot;:0},&quot;type&quot;:&quot;FIGURE_OBJECT&quot;,&quot;id&quot;:&quot;fb4d56e6-575e-4ee5-bd00-a991633a3b4a&quot;,&quot;name&quot;:&quot;DNA sequencing graph&quot;,&quot;displayName&quot;:&quot;DNA sequencing graph&quot;,&quot;opacity&quot;:1,&quot;source&quot;:{&quot;id&quot;:&quot;5de905130065eb007d998f4f&quot;,&quot;type&quot;:&quot;ASSETS&quot;},&quot;pathStyles&quot;:[{&quot;type&quot;:&quot;FILL&quot;,&quot;fillStyle&quot;:&quot;rgb(0,0,0)&quot;}],&quot;isLocked&quot;:false,&quot;parent&quot;:{&quot;type&quot;:&quot;CHILD&quot;,&quot;parentId&quot;:&quot;9814fb99-2581-44a4-b0d7-7e3184a5439d&quot;,&quot;order&quot;:&quot;2&quot;},&quot;isPremium&quot;:false},&quot;8b1502e6-9767-42fd-bedd-c41b2f8f1a8d&quot;:{&quot;type&quot;:&quot;FIGURE_OBJECT&quot;,&quot;id&quot;:&quot;8b1502e6-9767-42fd-bedd-c41b2f8f1a8d&quot;,&quot;relativeTransform&quot;:{&quot;translate&quot;:{&quot;x&quot;:0.3779812619875769,&quot;y&quot;:-8.732380918824727},&quot;rotate&quot;:0},&quot;opacity&quot;:1,&quot;path&quot;:{&quot;type&quot;:&quot;RECT&quot;,&quot;size&quot;:{&quot;x&quot;:159.78001682163685,&quot;y&quot;:71.23364259128624},&quot;cornerRounding&quot;:{&quot;type&quot;:&quot;ARC_LENGTH&quot;,&quot;global&quot;:0}},&quot;pathStyles&quot;:[{&quot;type&quot;:&quot;FILL&quot;,&quot;fillStyle&quot;:&quot;transparent&quot;},{&quot;type&quot;:&quot;STROKE&quot;,&quot;strokeStyle&quot;:&quot;rgba(23,23,23,1)&quot;,&quot;lineWidth&quot;:0.6536640933638941,&quot;lineJoin&quot;:&quot;round&quot;}],&quot;isLocked&quot;:false,&quot;parent&quot;:{&quot;type&quot;:&quot;CHILD&quot;,&quot;parentId&quot;:&quot;fb4d56e6-575e-4ee5-bd00-a991633a3b4a&quot;,&quot;order&quot;:&quot;2&quot;}},&quot;05cba83d-ad2a-4d9f-8f35-2cf81d3de9ea&quot;:{&quot;type&quot;:&quot;FIGURE_OBJECT&quot;,&quot;id&quot;:&quot;05cba83d-ad2a-4d9f-8f35-2cf81d3de9ea&quot;,&quot;parent&quot;:{&quot;type&quot;:&quot;CHILD&quot;,&quot;parentId&quot;:&quot;fb4d56e6-575e-4ee5-bd00-a991633a3b4a&quot;,&quot;order&quot;:&quot;17&quot;},&quot;relativeTransform&quot;:{&quot;translate&quot;:{&quot;x&quot;:0,&quot;y&quot;:0},&quot;rotate&quot;:0}},&quot;23ea6068-368e-4c70-9b6a-452cf9bdc1d6&quot;:{&quot;type&quot;:&quot;FIGURE_OBJECT&quot;,&quot;id&quot;:&quot;23ea6068-368e-4c70-9b6a-452cf9bdc1d6&quot;,&quot;relativeTransform&quot;:{&quot;translate&quot;:{&quot;x&quot;:-67.11135256203576,&quot;y&quot;:4.637374949125504},&quot;rotate&quot;:0},&quot;opacity&quot;:1,&quot;path&quot;:{&quot;type&quot;:&quot;POLY_LINE&quot;,&quot;points&quot;:[{&quot;x&quot;:-12.66638904074732,&quot;y&quot;:24.185638845359076},{&quot;x&quot;:-5.271813984568267,&quot;y&quot;:9.478196744671461},{&quot;x&quot;:0.9379949023887254,&quot;y&quot;:-24.18550406356908},{&quot;x&quot;:7.147803789345718,&quot;y&quot;:9.151364697989514},{&quot;x&quot;:12.66638904074732,&quot;y&quot;:24.185638845359076}],&quot;closed&quot;:false},&quot;pathStyles&quot;:[{&quot;type&quot;:&quot;FILL&quot;,&quot;fillStyle&quot;:&quot;transparent&quot;},{&quot;type&quot;:&quot;STROKE&quot;,&quot;strokeStyle&quot;:&quot;rgba(101, 33, 138, 1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05&quot;}},&quot;689ac3e6-2505-4a79-abdb-0b80070d3205&quot;:{&quot;type&quot;:&quot;FIGURE_OBJECT&quot;,&quot;id&quot;:&quot;689ac3e6-2505-4a79-abdb-0b80070d3205&quot;,&quot;relativeTransform&quot;:{&quot;translate&quot;:{&quot;x&quot;:64.45382363240968,&quot;y&quot;:2.9119043036078365},&quot;rotate&quot;:0},&quot;opacity&quot;:1,&quot;path&quot;:{&quot;type&quot;:&quot;POLY_LINE&quot;,&quot;points&quot;:[{&quot;x&quot;:-11.892215896840577,&quot;y&quot;:24.766580801012154},{&quot;x&quot;:-4.949599279698928,&quot;y&quot;:9.705864171119128},{&quot;x&quot;:0.8806643987847212,&quot;y&quot;:-24.766442781747322},{&quot;x&quot;:6.710928077268297,&quot;y&quot;:9.371181579343695},{&quot;x&quot;:11.892215896840652,&quot;y&quot;:24.766580801012154}],&quot;closed&quot;:false},&quot;pathStyles&quot;:[{&quot;type&quot;:&quot;FILL&quot;,&quot;fillStyle&quot;:&quot;transparent&quot;},{&quot;type&quot;:&quot;STROKE&quot;,&quot;strokeStyle&quot;:&quot;rgba(101, 33, 138, 1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1&quot;}},&quot;3bdc0cf0-7f72-4b40-bd24-669c6b488cc3&quot;:{&quot;type&quot;:&quot;FIGURE_OBJECT&quot;,&quot;id&quot;:&quot;3bdc0cf0-7f72-4b40-bd24-669c6b488cc3&quot;,&quot;relativeTransform&quot;:{&quot;translate&quot;:{&quot;x&quot;:-41.007290065137106,&quot;y&quot;:1.3691555686485295},&quot;rotate&quot;:0},&quot;opacity&quot;:1,&quot;path&quot;:{&quot;type&quot;:&quot;POLY_LINE&quot;,&quot;points&quot;:[{&quot;x&quot;:-12.66638904074732,&quot;y&quot;:27.326590109480918},{&quot;x&quot;:-5.271813984568267,&quot;y&quot;:10.709115400040563},{&quot;x&quot;:0.9379949023887254,&quot;y&quot;:-27.32643782378964},{&quot;x&quot;:7.147803789345718,&quot;y&quot;:10.339838184275168},{&quot;x&quot;:12.66638904074732,&quot;y&quot;:27.326590109480918}],&quot;closed&quot;:false},&quot;pathStyles&quot;:[{&quot;type&quot;:&quot;FILL&quot;,&quot;fillStyle&quot;:&quot;transparent&quot;},{&quot;type&quot;:&quot;STROKE&quot;,&quot;strokeStyle&quot;:&quot;rgba(183, 48, 65, 1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2&quot;}},&quot;84e76ef8-60fb-4505-be49-e0ad3e6fb9cb&quot;:{&quot;type&quot;:&quot;FIGURE_OBJECT&quot;,&quot;id&quot;:&quot;84e76ef8-60fb-4505-be49-e0ad3e6fb9cb&quot;,&quot;relativeTransform&quot;:{&quot;translate&quot;:{&quot;x&quot;:36.727424413837234,&quot;y&quot;:3.5437257669932594},&quot;rotate&quot;:0},&quot;opacity&quot;:1,&quot;path&quot;:{&quot;type&quot;:&quot;POLY_LINE&quot;,&quot;points&quot;:[{&quot;x&quot;:-12.666389040747354,&quot;y&quot;:24.290241244033624},{&quot;x&quot;:-5.271813984568304,&quot;y&quot;:9.519189753826264},{&quot;x&quot;:0.9379949023886882,&quot;y&quot;:-24.290105879315032},{&quot;x&quot;:7.147803789345681,&quot;y&quot;:9.190944165154903},{&quot;x&quot;:12.666389040747354,&quot;y&quot;:24.290241244033624}],&quot;closed&quot;:false},&quot;pathStyles&quot;:[{&quot;type&quot;:&quot;FILL&quot;,&quot;fillStyle&quot;:&quot;transparent&quot;},{&quot;type&quot;:&quot;STROKE&quot;,&quot;strokeStyle&quot;:&quot;rgba(183, 48, 65, 1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25&quot;}},&quot;f263def2-a55e-4ae5-ac36-7fc69b22cd24&quot;:{&quot;type&quot;:&quot;FIGURE_OBJECT&quot;,&quot;id&quot;:&quot;f263def2-a55e-4ae5-ac36-7fc69b22cd24&quot;,&quot;relativeTransform&quot;:{&quot;translate&quot;:{&quot;x&quot;:6.6156863527224745,&quot;y&quot;:-0.9230265187475958},&quot;rotate&quot;:0},&quot;opacity&quot;:1,&quot;path&quot;:{&quot;type&quot;:&quot;POLY_LINE&quot;,&quot;points&quot;:[{&quot;x&quot;:-15.484251161918186,&quot;y&quot;:28.474096135098364},{&quot;x&quot;:-6.44462218501,&quot;y&quot;:11.158815651749507},{&quot;x&quot;:1.1466684475317048,&quot;y&quot;:-28.4739374545825},{&quot;x&quot;:8.737959080073335,&quot;y&quot;:10.774031641008422},{&quot;x&quot;:15.484251161918221,&quot;y&quot;:28.474096135098364}],&quot;closed&quot;:false},&quot;pathStyles&quot;:[{&quot;type&quot;:&quot;FILL&quot;,&quot;fillStyle&quot;:&quot;transparent&quot;},{&quot;type&quot;:&quot;STROKE&quot;,&quot;strokeStyle&quot;:&quot;rgba(101, 33, 138, 1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3&quot;}},&quot;3e2091dd-9291-4b33-b5f5-b37c98e302a2&quot;:{&quot;type&quot;:&quot;FIGURE_OBJECT&quot;,&quot;id&quot;:&quot;3e2091dd-9291-4b33-b5f5-b37c98e302a2&quot;,&quot;relativeTransform&quot;:{&quot;translate&quot;:{&quot;x&quot;:21.14670463430831,&quot;y&quot;:5.122827241824429},&quot;rotate&quot;:0},&quot;opacity&quot;:1,&quot;path&quot;:{&quot;type&quot;:&quot;POLY_LINE&quot;,&quot;points&quot;:[{&quot;x&quot;:-10.938908737211198,&quot;y&quot;:23.49134768241387},{&quot;x&quot;:-4.552828108408038,&quot;y&quot;:9.206108490871033},{&quot;x&quot;:0.810068331249803,&quot;y&quot;:-23.4912167697714},{&quot;x&quot;:6.172964770907794,&quot;y&quot;:8.888658731058978},{&quot;x&quot;:10.938908737211232,&quot;y&quot;:23.49134768241387}],&quot;closed&quot;:false},&quot;pathStyles&quot;:[{&quot;type&quot;:&quot;FILL&quot;,&quot;fillStyle&quot;:&quot;transparent&quot;},{&quot;type&quot;:&quot;STROKE&quot;,&quot;strokeStyle&quot;:&quot;rgba(59, 110, 5, 1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5&quot;}},&quot;eef04c57-716f-45a5-8644-59d0cbbecac7&quot;:{&quot;type&quot;:&quot;FIGURE_OBJECT&quot;,&quot;id&quot;:&quot;eef04c57-716f-45a5-8644-59d0cbbecac7&quot;,&quot;relativeTransform&quot;:{&quot;translate&quot;:{&quot;x&quot;:50.96371265862377,&quot;y&quot;:1.0924967652436115},&quot;rotate&quot;:0},&quot;opacity&quot;:1,&quot;path&quot;:{&quot;type&quot;:&quot;POLY_LINE&quot;,&quot;points&quot;:[{&quot;x&quot;:-13.817970319886236,&quot;y&quot;:26.611269556614243},{&quot;x&quot;:-5.75110782847292,&quot;y&quot;:10.42878586320551},{&quot;x&quot;:1.0232739322718942,&quot;y&quot;:-26.61112125726323},{&quot;x&quot;:7.797655693016858,&quot;y&quot;:10.069175114463121},{&quot;x&quot;:13.817970319886236,&quot;y&quot;:26.611269556614243}],&quot;closed&quot;:false},&quot;pathStyles&quot;:[{&quot;type&quot;:&quot;FILL&quot;,&quot;fillStyle&quot;:&quot;transparent&quot;},{&quot;type&quot;:&quot;STROKE&quot;,&quot;strokeStyle&quot;:&quot;rgba(59, 110, 5, 1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55&quot;}},&quot;18ce50f0-5b0a-4643-9ec8-31047b3598d4&quot;:{&quot;type&quot;:&quot;FIGURE_OBJECT&quot;,&quot;id&quot;:&quot;18ce50f0-5b0a-4643-9ec8-31047b3598d4&quot;,&quot;relativeTransform&quot;:{&quot;translate&quot;:{&quot;x&quot;:-52.97325651750092,&quot;y&quot;:7.361076424484199},&quot;rotate&quot;:0},&quot;opacity&quot;:1,&quot;path&quot;:{&quot;type&quot;:&quot;POLY_LINE&quot;,&quot;points&quot;:[{&quot;x&quot;:-11.252803483416097,&quot;y&quot;:21.56812009041507},{&quot;x&quot;:-4.683472659700577,&quot;y&quot;:8.452407932523204},{&quot;x&quot;:0.83331344640301,&quot;y&quot;:-21.567999895540286},{&quot;x&quot;:6.3500995525066335,&quot;y&quot;:8.160947662347848},{&quot;x&quot;:11.252803483416136,&quot;y&quot;:21.56812009041507}],&quot;closed&quot;:false},&quot;pathStyles&quot;:[{&quot;type&quot;:&quot;FILL&quot;,&quot;fillStyle&quot;:&quot;transparent&quot;},{&quot;type&quot;:&quot;STROKE&quot;,&quot;strokeStyle&quot;:&quot;rgb(0, 126, 147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6&quot;}},&quot;47b80ad5-d983-4764-93aa-da3407e0860b&quot;:{&quot;type&quot;:&quot;FIGURE_OBJECT&quot;,&quot;id&quot;:&quot;47b80ad5-d983-4764-93aa-da3407e0860b&quot;,&quot;relativeTransform&quot;:{&quot;translate&quot;:{&quot;x&quot;:-10.323764744479734,&quot;y&quot;:-0.6605036248901891},&quot;rotate&quot;:0},&quot;opacity&quot;:1,&quot;path&quot;:{&quot;type&quot;:&quot;POLY_LINE&quot;,&quot;points&quot;:[{&quot;x&quot;:-12.190299392165423,&quot;y&quot;:28.385334918104288},{&quot;x&quot;:-5.073663109900816,&quot;y&quot;:11.124030700094934},{&quot;x&quot;:0.9027386299014932,&quot;y&quot;:-28.385176732237174},{&quot;x&quot;:6.879140369703803,&quot;y&quot;:10.740446161917006},{&quot;x&quot;:12.190299392165423,&quot;y&quot;:28.385334918104288}],&quot;closed&quot;:false},&quot;pathStyles&quot;:[{&quot;type&quot;:&quot;FILL&quot;,&quot;fillStyle&quot;:&quot;transparent&quot;},{&quot;type&quot;:&quot;STROKE&quot;,&quot;strokeStyle&quot;:&quot;rgb(0, 126, 147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7&quot;}},&quot;5b2a0893-d78c-42ea-b45c-da8ad4d7c8e9&quot;:{&quot;type&quot;:&quot;FIGURE_OBJECT&quot;,&quot;id&quot;:&quot;5b2a0893-d78c-42ea-b45c-da8ad4d7c8e9&quot;,&quot;relativeTransform&quot;:{&quot;translate&quot;:{&quot;x&quot;:-24.89801738001711,&quot;y&quot;:1.9670335017917333},&quot;rotate&quot;:0},&quot;opacity&quot;:1,&quot;path&quot;:{&quot;type&quot;:&quot;POLY_LINE&quot;,&quot;points&quot;:[{&quot;x&quot;:-12.147401778813556,&quot;y&quot;:26.974979418581277},{&quot;x&quot;:-5.055808910314367,&quot;y&quot;:10.571321425393617},{&quot;x&quot;:0.8995618963810585,&quot;y&quot;:-26.974829092346994},{&quot;x&quot;:6.854932703076523,&quot;y&quot;:10.206795692211644},{&quot;x&quot;:12.147401778813595,&quot;y&quot;:26.974979418581277}],&quot;closed&quot;:false},&quot;pathStyles&quot;:[{&quot;type&quot;:&quot;FILL&quot;,&quot;fillStyle&quot;:&quot;transparent&quot;},{&quot;type&quot;:&quot;STROKE&quot;,&quot;strokeStyle&quot;:&quot;rgba(59, 110, 5, 1)&quot;,&quot;lineWidth&quot;:1.6341602334097352,&quot;lineJoin&quot;:&quot;round&quot;}],&quot;pathSmoothing&quot;:{&quot;type&quot;:&quot;CATMULL_SMOOTHING&quot;,&quot;smoothing&quot;:0.2},&quot;isLocked&quot;:false,&quot;parent&quot;:{&quot;type&quot;:&quot;CHILD&quot;,&quot;parentId&quot;:&quot;05cba83d-ad2a-4d9f-8f35-2cf81d3de9ea&quot;,&quot;order&quot;:&quot;8&quot;}},&quot;5210d5ab-6ae3-4074-88be-5003604e17a3&quot;:{&quot;type&quot;:&quot;FIGURE_OBJECT&quot;,&quot;id&quot;:&quot;5210d5ab-6ae3-4074-88be-5003604e17a3&quot;,&quot;parent&quot;:{&quot;type&quot;:&quot;CROP&quot;,&quot;parentId&quot;:&quot;05cba83d-ad2a-4d9f-8f35-2cf81d3de9ea&quot;,&quot;order&quot;:&quot;5&quot;},&quot;relativeTransform&quot;:{&quot;translate&quot;:{&quot;x&quot;:-1.7158510367663826,&quot;y&quot;:-1.7313825840142165},&quot;rotate&quot;:0,&quot;skewX&quot;:0,&quot;scale&quot;:{&quot;x&quot;:78.87897068272156,&quot;y&quot;:28.559618308168954}},&quot;path&quot;:{&quot;type&quot;:&quot;RECT&quot;,&quot;size&quot;:{&quot;x&quot;:2,&quot;y&quot;:2}},&quot;pathStyles&quot;:[{&quot;type&quot;:&quot;FILL&quot;,&quot;fillStyle&quot;:&quot;#fff&quot;}],&quot;isFrozen&quot;:true},&quot;c193c18c-9afd-4db8-8591-7f894203ea75&quot;:{&quot;relativeTransform&quot;:{&quot;translate&quot;:{&quot;x&quot;:210.57641170197195,&quot;y&quot;:-1.7222943496076821},&quot;rotate&quot;:0},&quot;type&quot;:&quot;FIGURE_OBJECT&quot;,&quot;id&quot;:&quot;c193c18c-9afd-4db8-8591-7f894203ea75&quot;,&quot;name&quot;:&quot;Nucleic acid double strand (horizontal)&quot;,&quot;displayName&quot;:&quot;Nucleic acid double strand (horizontal)&quot;,&quot;opacity&quot;:1,&quot;source&quot;:{&quot;id&quot;:&quot;5f80c785247495009f5e30fa&quot;,&quot;type&quot;:&quot;ASSETS&quot;},&quot;pathStyles&quot;:[{&quot;type&quot;:&quot;FILL&quot;,&quot;fillStyle&quot;:&quot;rgb(0,0,0)&quot;}],&quot;isLocked&quot;:false,&quot;parent&quot;:{&quot;type&quot;:&quot;CHILD&quot;,&quot;parentId&quot;:&quot;9814fb99-2581-44a4-b0d7-7e3184a5439d&quot;,&quot;order&quot;:&quot;5&quot;},&quot;isPremium&quot;:false},&quot;c5ee6314-ba08-4150-bdd8-86c184fe5f87&quot;:{&quot;type&quot;:&quot;FIGURE_OBJECT&quot;,&quot;id&quot;:&quot;c5ee6314-ba08-4150-bdd8-86c184fe5f87&quot;,&quot;relativeTransform&quot;:{&quot;translate&quot;:{&quot;x&quot;:-37.0610959084097,&quot;y&quot;:-53.3956053266404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1&quot;}},&quot;019b40f2-2c2c-4905-9d7b-f135d3b5a066&quot;:{&quot;type&quot;:&quot;FIGURE_OBJECT&quot;,&quot;id&quot;:&quot;019b40f2-2c2c-4905-9d7b-f135d3b5a066&quot;,&quot;name&quot;:&quot;Adenine&quot;,&quot;relativeTransform&quot;:{&quot;translate&quot;:{&quot;x&quot;:0,&quot;y&quot;:1.7794114384047257e-14},&quot;rotate&quot;:0,&quot;skewX&quot;:0,&quot;scale&quot;:{&quot;x&quot;:0.23625461942624768,&quot;y&quot;:0.2362546194262477}},&quot;opacity&quot;:1,&quot;image&quot;:{&quot;url&quot;:&quot;https://icons.biorender.com/biorender/5f73b4521aa51e0028d5285a/20200929222622/image/base-adenine.png&quot;,&quot;fallbackUrl&quot;:&quot;https://res.cloudinary.com/dlcjuc3ej/image/upload/v1601418382/uyvhcv65npojaqnktif5.svg#/keystone/api/icons/5f73b4521aa51e0028d5285a/20200929222622/image/base-adenine.svg&quot;,&quot;size&quot;:{&quot;x&quot;:53,&quot;y&quot;:82},&quot;isPremium&quot;:false},&quot;source&quot;:{&quot;id&quot;:&quot;5f73b4521aa51e0028d5285a&quot;,&quot;type&quot;:&quot;ASSETS&quot;},&quot;pathStyles&quot;:[{&quot;type&quot;:&quot;FILL&quot;,&quot;fillStyle&quot;:&quot;rgb(0,0,0)&quot;}],&quot;isLocked&quot;:false,&quot;parent&quot;:{&quot;type&quot;:&quot;CHILD&quot;,&quot;parentId&quot;:&quot;c5ee6314-ba08-4150-bdd8-86c184fe5f87&quot;,&quot;order&quot;:&quot;2&quot;}},&quot;1fa02361-ba9c-45ee-a94a-da1170976bd5&quot;:{&quot;type&quot;:&quot;FIGURE_OBJECT&quot;,&quot;id&quot;:&quot;1fa02361-ba9c-45ee-a94a-da1170976bd5&quot;,&quot;relativeTransform&quot;:{&quot;translate&quot;:{&quot;x&quot;:-0.2085917231841693,&quot;y&quot;:1.4227699440573867},&quot;rotate&quot;:0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A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c5ee6314-ba08-4150-bdd8-86c184fe5f87&quot;,&quot;order&quot;:&quot;5&quot;}},&quot;dbe066cf-b2a9-4a5c-afc8-afdc70abdfc4&quot;:{&quot;type&quot;:&quot;FIGURE_OBJECT&quot;,&quot;id&quot;:&quot;dbe066cf-b2a9-4a5c-afc8-afdc70abdfc4&quot;,&quot;relativeTransform&quot;:{&quot;translate&quot;:{&quot;x&quot;:6.850481107367371,&quot;y&quot;:-53.3956053266404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15&quot;}},&quot;60a86993-76c2-454f-9a5c-9ee2d9625a1d&quot;:{&quot;type&quot;:&quot;FIGURE_OBJECT&quot;,&quot;id&quot;:&quot;60a86993-76c2-454f-9a5c-9ee2d9625a1d&quot;,&quot;name&quot;:&quot;Adenine&quot;,&quot;relativeTransform&quot;:{&quot;translate&quot;:{&quot;x&quot;:0,&quot;y&quot;:1.7794114384047257e-14},&quot;rotate&quot;:0,&quot;skewX&quot;:0,&quot;scale&quot;:{&quot;x&quot;:0.23625461942624768,&quot;y&quot;:0.2362546194262477}},&quot;opacity&quot;:1,&quot;image&quot;:{&quot;url&quot;:&quot;https://icons.biorender.com/biorender/5f73b4521aa51e0028d5285a/20200929222622/image/base-adenine.png&quot;,&quot;fallbackUrl&quot;:&quot;https://res.cloudinary.com/dlcjuc3ej/image/upload/v1601418382/uyvhcv65npojaqnktif5.svg#/keystone/api/icons/5f73b4521aa51e0028d5285a/20200929222622/image/base-adenine.svg&quot;,&quot;size&quot;:{&quot;x&quot;:53,&quot;y&quot;:82},&quot;isPremium&quot;:false},&quot;source&quot;:{&quot;id&quot;:&quot;5f73b4521aa51e0028d5285a&quot;,&quot;type&quot;:&quot;ASSETS&quot;},&quot;pathStyles&quot;:[{&quot;type&quot;:&quot;FILL&quot;,&quot;fillStyle&quot;:&quot;rgb(0,0,0)&quot;}],&quot;isLocked&quot;:false,&quot;parent&quot;:{&quot;type&quot;:&quot;CHILD&quot;,&quot;parentId&quot;:&quot;dbe066cf-b2a9-4a5c-afc8-afdc70abdfc4&quot;,&quot;order&quot;:&quot;2&quot;}},&quot;dbe9acb4-ec13-4a65-be87-f2b2386cd819&quot;:{&quot;type&quot;:&quot;FIGURE_OBJECT&quot;,&quot;id&quot;:&quot;dbe9acb4-ec13-4a65-be87-f2b2386cd819&quot;,&quot;relativeTransform&quot;:{&quot;translate&quot;:{&quot;x&quot;:-0.2085917231841693,&quot;y&quot;:1.4227699440573867},&quot;rotate&quot;:0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A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dbe066cf-b2a9-4a5c-afc8-afdc70abdfc4&quot;,&quot;order&quot;:&quot;5&quot;}},&quot;dc7e9449-0f74-4112-9d15-874c188da772&quot;:{&quot;type&quot;:&quot;FIGURE_OBJECT&quot;,&quot;id&quot;:&quot;dc7e9449-0f74-4112-9d15-874c188da772&quot;,&quot;relativeTransform&quot;:{&quot;translate&quot;:{&quot;x&quot;:65.39925046173678,&quot;y&quot;:-52.9325180021460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2&quot;}},&quot;b71520dd-b6f2-4c72-b9f5-301cc8b7a16e&quot;:{&quot;type&quot;:&quot;FIGURE_OBJECT&quot;,&quot;id&quot;:&quot;b71520dd-b6f2-4c72-b9f5-301cc8b7a16e&quot;,&quot;name&quot;:&quot;Thyamine or uracil&quot;,&quot;relativeTransform&quot;:{&quot;translate&quot;:{&quot;x&quot;:-2.9656857306745434e-15,&quot;y&quot;:1.7794114384047257e-14},&quot;rotate&quot;:2.443460952792061e-16,&quot;skewX&quot;:-5.945296115329551e-32,&quot;scale&quot;:{&quot;x&quot;:0.22766354235620231,&quot;y&quot;:0.2276635423562023}},&quot;opacity&quot;:1,&quot;image&quot;:{&quot;url&quot;:&quot;https://icons.biorender.com/biorender/5f73b3c51aa51e0028d5283e/thymine-uracil-base-new.png&quot;,&quot;fallbackUrl&quot;:&quot;https://res.cloudinary.com/dlcjuc3ej/image/upload/v1601418176/wewijh5dhgn1tzonpmlq.svg#/keystone/api/icons/5f73b3c51aa51e0028d5283e/thymine-uracil-base-new.svg&quot;,&quot;size&quot;:{&quot;x&quot;:55,&quot;y&quot;:79},&quot;isPremium&quot;:false},&quot;source&quot;:{&quot;id&quot;:&quot;5f73b31d1aa51e0028d5282a&quot;,&quot;type&quot;:&quot;ASSETS&quot;},&quot;pathStyles&quot;:[{&quot;type&quot;:&quot;FILL&quot;,&quot;fillStyle&quot;:&quot;rgb(0,0,0)&quot;}],&quot;isLocked&quot;:false,&quot;parent&quot;:{&quot;type&quot;:&quot;CHILD&quot;,&quot;parentId&quot;:&quot;dc7e9449-0f74-4112-9d15-874c188da772&quot;,&quot;order&quot;:&quot;2&quot;}},&quot;69c3be71-4696-4399-b62a-038f3e716599&quot;:{&quot;type&quot;:&quot;FIGURE_OBJECT&quot;,&quot;id&quot;:&quot;69c3be71-4696-4399-b62a-038f3e716599&quot;,&quot;relativeTransform&quot;:{&quot;translate&quot;:{&quot;x&quot;:-0.20859172318417082,&quot;y&quot;:1.5263487752764169},&quot;rotate&quot;:2.443460952792061e-16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T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dc7e9449-0f74-4112-9d15-874c188da772&quot;,&quot;order&quot;:&quot;5&quot;}},&quot;ac097b72-6ae6-4f6f-9f17-b45986d30808&quot;:{&quot;type&quot;:&quot;FIGURE_OBJECT&quot;,&quot;id&quot;:&quot;ac097b72-6ae6-4f6f-9f17-b45986d30808&quot;,&quot;relativeTransform&quot;:{&quot;translate&quot;:{&quot;x&quot;:-51.69828824700207,&quot;y&quot;:-53.484154075821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22&quot;}},&quot;ff07fbe5-4c93-4f76-bac2-1697cd9d4747&quot;:{&quot;type&quot;:&quot;FIGURE_OBJECT&quot;,&quot;id&quot;:&quot;ff07fbe5-4c93-4f76-bac2-1697cd9d4747&quot;,&quot;name&quot;:&quot;Guanine&quot;,&quot;relativeTransform&quot;:{&quot;translate&quot;:{&quot;x&quot;:0,&quot;y&quot;:1.7794114384047257e-14},&quot;rotate&quot;:0,&quot;skewX&quot;:0,&quot;scale&quot;:{&quot;x&quot;:0.23625461942624768,&quot;y&quot;:0.2362546194262477}},&quot;opacity&quot;:1,&quot;image&quot;:{&quot;url&quot;:&quot;https://icons.biorender.com/biorender/5f73b20d1aa51e0028d52812/20200929221822/image/base-guanine-new.png&quot;,&quot;fallbackUrl&quot;:&quot;https://res.cloudinary.com/dlcjuc3ej/image/upload/v1601417902/f3e3jtowqhfyvzktios4.svg#/keystone/api/icons/5f73b20d1aa51e0028d52812/20200929221822/image/base-guanine-new.svg&quot;,&quot;size&quot;:{&quot;x&quot;:53,&quot;y&quot;:82},&quot;isPremium&quot;:false},&quot;source&quot;:{&quot;id&quot;:&quot;5f73b20d1aa51e0028d52812&quot;,&quot;type&quot;:&quot;ASSETS&quot;},&quot;pathStyles&quot;:[{&quot;type&quot;:&quot;FILL&quot;,&quot;fillStyle&quot;:&quot;rgb(0,0,0)&quot;}],&quot;isLocked&quot;:false,&quot;parent&quot;:{&quot;type&quot;:&quot;CHILD&quot;,&quot;parentId&quot;:&quot;ac097b72-6ae6-4f6f-9f17-b45986d30808&quot;,&quot;order&quot;:&quot;2&quot;}},&quot;88916352-33d1-481e-bfc2-4af06732da94&quot;:{&quot;type&quot;:&quot;FIGURE_OBJECT&quot;,&quot;id&quot;:&quot;88916352-33d1-481e-bfc2-4af06732da94&quot;,&quot;relativeTransform&quot;:{&quot;translate&quot;:{&quot;x&quot;:-0.2093671395821943,&quot;y&quot;:2.077908777814906},&quot;rotate&quot;:0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G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ac097b72-6ae6-4f6f-9f17-b45986d30808&quot;,&quot;order&quot;:&quot;5&quot;}},&quot;587eb100-fb02-49d2-8f6b-f44f4a9c8f12&quot;:{&quot;type&quot;:&quot;FIGURE_OBJECT&quot;,&quot;id&quot;:&quot;587eb100-fb02-49d2-8f6b-f44f4a9c8f12&quot;,&quot;relativeTransform&quot;:{&quot;translate&quot;:{&quot;x&quot;:-22.423903569817337,&quot;y&quot;:-53.91951212413443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25&quot;}},&quot;82f33cb3-fa06-493f-9c34-ddc5dc838ee4&quot;:{&quot;type&quot;:&quot;FIGURE_OBJECT&quot;,&quot;id&quot;:&quot;82f33cb3-fa06-493f-9c34-ddc5dc838ee4&quot;,&quot;name&quot;:&quot;Cytosine&quot;,&quot;relativeTransform&quot;:{&quot;translate&quot;:{&quot;x&quot;:-2.224264298005907e-15,&quot;y&quot;:-4.003675736410633e-14},&quot;rotate&quot;:2.443460952792061e-16,&quot;skewX&quot;:2.7603862459439187e-32,&quot;scale&quot;:{&quot;x&quot;:0.23625461942624768,&quot;y&quot;:0.2362546194262477}},&quot;opacity&quot;:1,&quot;image&quot;:{&quot;url&quot;:&quot;https://icons.biorender.com/biorender/5f73b3db1aa51e0028d52842/20200929222425/image/base-cytosine.png&quot;,&quot;fallbackUrl&quot;:&quot;https://res.cloudinary.com/dlcjuc3ej/image/upload/v1601418265/fsbxdgrruhpuckfagcwi.svg#/keystone/api/icons/5f73b3db1aa51e0028d52842/20200929222425/image/base-cytosine.svg&quot;,&quot;size&quot;:{&quot;x&quot;:53,&quot;y&quot;:87},&quot;isPremium&quot;:false},&quot;source&quot;:{&quot;id&quot;:&quot;5f73b3db1aa51e0028d52842&quot;,&quot;type&quot;:&quot;ASSETS&quot;},&quot;pathStyles&quot;:[{&quot;type&quot;:&quot;FILL&quot;,&quot;fillStyle&quot;:&quot;rgb(0,0,0)&quot;}],&quot;isLocked&quot;:false,&quot;parent&quot;:{&quot;type&quot;:&quot;CHILD&quot;,&quot;parentId&quot;:&quot;587eb100-fb02-49d2-8f6b-f44f4a9c8f12&quot;,&quot;order&quot;:&quot;2&quot;}},&quot;7bc3e0cc-5302-40e2-bcb7-4923d2e49a78&quot;:{&quot;type&quot;:&quot;FIGURE_OBJECT&quot;,&quot;id&quot;:&quot;7bc3e0cc-5302-40e2-bcb7-4923d2e49a78&quot;,&quot;relativeTransform&quot;:{&quot;translate&quot;:{&quot;x&quot;:-0.20859172318417082,&quot;y&quot;:1.8492961588156418},&quot;rotate&quot;:2.443460952792061e-16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C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587eb100-fb02-49d2-8f6b-f44f4a9c8f12&quot;,&quot;order&quot;:&quot;5&quot;}},&quot;99de3a41-63e2-46c6-b939-46ce831a97fc&quot;:{&quot;type&quot;:&quot;FIGURE_OBJECT&quot;,&quot;id&quot;:&quot;99de3a41-63e2-46c6-b939-46ce831a97fc&quot;,&quot;relativeTransform&quot;:{&quot;translate&quot;:{&quot;x&quot;:21.487673445959732,&quot;y&quot;:-53.4841540758217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4&quot;}},&quot;d295752f-74e3-4bec-a3e7-8ae6df7c87e8&quot;:{&quot;type&quot;:&quot;FIGURE_OBJECT&quot;,&quot;id&quot;:&quot;d295752f-74e3-4bec-a3e7-8ae6df7c87e8&quot;,&quot;name&quot;:&quot;Guanine&quot;,&quot;relativeTransform&quot;:{&quot;translate&quot;:{&quot;x&quot;:1.4828428653372717e-15,&quot;y&quot;:1.6311271518709985e-14},&quot;rotate&quot;:-1.2217304763960305e-16,&quot;skewX&quot;:-1.3801931229719593e-32,&quot;scale&quot;:{&quot;x&quot;:0.23625461942624768,&quot;y&quot;:0.2362546194262477}},&quot;opacity&quot;:1,&quot;image&quot;:{&quot;url&quot;:&quot;https://icons.biorender.com/biorender/5f73b20d1aa51e0028d52812/20200929221822/image/base-guanine-new.png&quot;,&quot;fallbackUrl&quot;:&quot;https://res.cloudinary.com/dlcjuc3ej/image/upload/v1601417902/f3e3jtowqhfyvzktios4.svg#/keystone/api/icons/5f73b20d1aa51e0028d52812/20200929221822/image/base-guanine-new.svg&quot;,&quot;size&quot;:{&quot;x&quot;:53,&quot;y&quot;:82},&quot;isPremium&quot;:false},&quot;source&quot;:{&quot;id&quot;:&quot;5f73b20d1aa51e0028d52812&quot;,&quot;type&quot;:&quot;ASSETS&quot;},&quot;pathStyles&quot;:[{&quot;type&quot;:&quot;FILL&quot;,&quot;fillStyle&quot;:&quot;rgb(0,0,0)&quot;}],&quot;isLocked&quot;:false,&quot;parent&quot;:{&quot;type&quot;:&quot;CHILD&quot;,&quot;parentId&quot;:&quot;99de3a41-63e2-46c6-b939-46ce831a97fc&quot;,&quot;order&quot;:&quot;2&quot;}},&quot;33556b3c-c1ea-4f22-b91e-4cfcd3906299&quot;:{&quot;type&quot;:&quot;FIGURE_OBJECT&quot;,&quot;id&quot;:&quot;33556b3c-c1ea-4f22-b91e-4cfcd3906299&quot;,&quot;relativeTransform&quot;:{&quot;translate&quot;:{&quot;x&quot;:-0.20859172318416858,&quot;y&quot;:2.2337405615781085},&quot;rotate&quot;:-1.2217304763960305e-16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G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99de3a41-63e2-46c6-b939-46ce831a97fc&quot;,&quot;order&quot;:&quot;5&quot;}},&quot;b0ad21f7-ecd4-4708-ba17-1e1d9131b754&quot;:{&quot;type&quot;:&quot;FIGURE_OBJECT&quot;,&quot;id&quot;:&quot;b0ad21f7-ecd4-4708-ba17-1e1d9131b754&quot;,&quot;relativeTransform&quot;:{&quot;translate&quot;:{&quot;x&quot;:14.719311967043792,&quot;y&quot;:-43.2600958683851},&quot;rotate&quot;:2.443460952792061e-16},&quot;opacity&quot;:1,&quot;path&quot;:{&quot;type&quot;:&quot;RECT&quot;,&quot;size&quot;:{&quot;x&quot;:148.24492555996707,&quot;y&quot;:3.923248984280916},&quot;cornerRounding&quot;:{&quot;type&quot;:&quot;ARC_LENGTH&quot;,&quot;global&quot;:0}},&quot;pathStyles&quot;:[{&quot;type&quot;:&quot;FILL&quot;,&quot;fillStyle&quot;:&quot;rgba(112,112,113,1)&quot;},{&quot;type&quot;:&quot;STROKE&quot;,&quot;strokeStyle&quot;:&quot;rgba(23,23,23,1)&quot;,&quot;lineWidth&quot;:0.6260747414795563,&quot;lineJoin&quot;:&quot;round&quot;}],&quot;isLocked&quot;:false,&quot;parent&quot;:{&quot;type&quot;:&quot;CHILD&quot;,&quot;parentId&quot;:&quot;c193c18c-9afd-4db8-8591-7f894203ea75&quot;,&quot;order&quot;:&quot;99&quot;}},&quot;495ece1b-1a31-4669-adf2-23a11c4424bd&quot;:{&quot;type&quot;:&quot;FIGURE_OBJECT&quot;,&quot;id&quot;:&quot;495ece1b-1a31-4669-adf2-23a11c4424bd&quot;,&quot;relativeTransform&quot;:{&quot;translate&quot;:{&quot;x&quot;:-7.786711231224991,&quot;y&quot;:-52.9325180021455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8&quot;}},&quot;25afac9f-b663-4087-8670-beca02b5b71d&quot;:{&quot;type&quot;:&quot;FIGURE_OBJECT&quot;,&quot;id&quot;:&quot;25afac9f-b663-4087-8670-beca02b5b71d&quot;,&quot;name&quot;:&quot;Thyamine or uracil&quot;,&quot;relativeTransform&quot;:{&quot;translate&quot;:{&quot;x&quot;:-1.4828428653372717e-15,&quot;y&quot;:1.7794114384047257e-14},&quot;rotate&quot;:1.2217304763960305e-16,&quot;skewX&quot;:-2.9726480576647754e-32,&quot;scale&quot;:{&quot;x&quot;:0.22766354235620231,&quot;y&quot;:0.2276635423562023}},&quot;opacity&quot;:1,&quot;image&quot;:{&quot;url&quot;:&quot;https://icons.biorender.com/biorender/5f73b3c51aa51e0028d5283e/thymine-uracil-base-new.png&quot;,&quot;fallbackUrl&quot;:&quot;https://res.cloudinary.com/dlcjuc3ej/image/upload/v1601418176/wewijh5dhgn1tzonpmlq.svg#/keystone/api/icons/5f73b3c51aa51e0028d5283e/thymine-uracil-base-new.svg&quot;,&quot;size&quot;:{&quot;x&quot;:55,&quot;y&quot;:79},&quot;isPremium&quot;:false},&quot;source&quot;:{&quot;id&quot;:&quot;5f73b31d1aa51e0028d5282a&quot;,&quot;type&quot;:&quot;ASSETS&quot;},&quot;pathStyles&quot;:[{&quot;type&quot;:&quot;FILL&quot;,&quot;fillStyle&quot;:&quot;rgb(0,0,0)&quot;}],&quot;isLocked&quot;:false,&quot;parent&quot;:{&quot;type&quot;:&quot;CHILD&quot;,&quot;parentId&quot;:&quot;495ece1b-1a31-4669-adf2-23a11c4424bd&quot;,&quot;order&quot;:&quot;2&quot;}},&quot;a957f63d-f3f2-47ac-bb3e-07513f09db07&quot;:{&quot;type&quot;:&quot;FIGURE_OBJECT&quot;,&quot;id&quot;:&quot;a957f63d-f3f2-47ac-bb3e-07513f09db07&quot;,&quot;relativeTransform&quot;:{&quot;translate&quot;:{&quot;x&quot;:-0.20859172318417007,&quot;y&quot;:1.5263487752764169},&quot;rotate&quot;:1.2217304763960305e-16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T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495ece1b-1a31-4669-adf2-23a11c4424bd&quot;,&quot;order&quot;:&quot;5&quot;}},&quot;9f237791-53dd-41ff-a240-802240cd7cf7&quot;:{&quot;type&quot;:&quot;FIGURE_OBJECT&quot;,&quot;id&quot;:&quot;9f237791-53dd-41ff-a240-802240cd7cf7&quot;,&quot;relativeTransform&quot;:{&quot;translate&quot;:{&quot;x&quot;:50.762058123144435,&quot;y&quot;:-53.91951212413443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9&quot;}},&quot;682ed65b-aee9-4686-b1f0-3a5511010452&quot;:{&quot;type&quot;:&quot;FIGURE_OBJECT&quot;,&quot;id&quot;:&quot;682ed65b-aee9-4686-b1f0-3a5511010452&quot;,&quot;name&quot;:&quot;Cytosine&quot;,&quot;relativeTransform&quot;:{&quot;translate&quot;:{&quot;x&quot;:-2.224264298005907e-15,&quot;y&quot;:-4.003675736410633e-14},&quot;rotate&quot;:2.443460952792061e-16,&quot;skewX&quot;:2.7603862459439187e-32,&quot;scale&quot;:{&quot;x&quot;:0.23625461942624768,&quot;y&quot;:0.2362546194262477}},&quot;opacity&quot;:1,&quot;image&quot;:{&quot;url&quot;:&quot;https://icons.biorender.com/biorender/5f73b3db1aa51e0028d52842/20200929222425/image/base-cytosine.png&quot;,&quot;fallbackUrl&quot;:&quot;https://res.cloudinary.com/dlcjuc3ej/image/upload/v1601418265/fsbxdgrruhpuckfagcwi.svg#/keystone/api/icons/5f73b3db1aa51e0028d52842/20200929222425/image/base-cytosine.svg&quot;,&quot;size&quot;:{&quot;x&quot;:53,&quot;y&quot;:87},&quot;isPremium&quot;:false},&quot;source&quot;:{&quot;id&quot;:&quot;5f73b3db1aa51e0028d52842&quot;,&quot;type&quot;:&quot;ASSETS&quot;},&quot;pathStyles&quot;:[{&quot;type&quot;:&quot;FILL&quot;,&quot;fillStyle&quot;:&quot;rgb(0,0,0)&quot;}],&quot;isLocked&quot;:false,&quot;parent&quot;:{&quot;type&quot;:&quot;CHILD&quot;,&quot;parentId&quot;:&quot;9f237791-53dd-41ff-a240-802240cd7cf7&quot;,&quot;order&quot;:&quot;2&quot;}},&quot;86683ac7-3794-402a-a6cf-3afb544715b6&quot;:{&quot;type&quot;:&quot;FIGURE_OBJECT&quot;,&quot;id&quot;:&quot;86683ac7-3794-402a-a6cf-3afb544715b6&quot;,&quot;relativeTransform&quot;:{&quot;translate&quot;:{&quot;x&quot;:-0.20859172318417082,&quot;y&quot;:1.8492961588156418},&quot;rotate&quot;:2.443460952792061e-16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C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9f237791-53dd-41ff-a240-802240cd7cf7&quot;,&quot;order&quot;:&quot;5&quot;}},&quot;394fde08-8260-4eba-8cff-2b4a98952db1&quot;:{&quot;type&quot;:&quot;FIGURE_OBJECT&quot;,&quot;id&quot;:&quot;394fde08-8260-4eba-8cff-2b4a98952db1&quot;,&quot;relativeTransform&quot;:{&quot;translate&quot;:{&quot;x&quot;:36.12486578455208,&quot;y&quot;:-52.9325180021460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97&quot;}},&quot;b2465c5a-6656-4fd4-b456-f3f8330f5f8f&quot;:{&quot;type&quot;:&quot;FIGURE_OBJECT&quot;,&quot;id&quot;:&quot;b2465c5a-6656-4fd4-b456-f3f8330f5f8f&quot;,&quot;name&quot;:&quot;Thyamine or uracil&quot;,&quot;relativeTransform&quot;:{&quot;translate&quot;:{&quot;x&quot;:-2.9656857306745434e-15,&quot;y&quot;:1.7794114384047257e-14},&quot;rotate&quot;:2.443460952792061e-16,&quot;skewX&quot;:-5.945296115329551e-32,&quot;scale&quot;:{&quot;x&quot;:0.22766354235620231,&quot;y&quot;:0.2276635423562023}},&quot;opacity&quot;:1,&quot;image&quot;:{&quot;url&quot;:&quot;https://icons.biorender.com/biorender/5f73b3c51aa51e0028d5283e/thymine-uracil-base-new.png&quot;,&quot;fallbackUrl&quot;:&quot;https://res.cloudinary.com/dlcjuc3ej/image/upload/v1601418176/wewijh5dhgn1tzonpmlq.svg#/keystone/api/icons/5f73b3c51aa51e0028d5283e/thymine-uracil-base-new.svg&quot;,&quot;size&quot;:{&quot;x&quot;:55,&quot;y&quot;:79},&quot;isPremium&quot;:false},&quot;source&quot;:{&quot;id&quot;:&quot;5f73b31d1aa51e0028d5282a&quot;,&quot;type&quot;:&quot;ASSETS&quot;},&quot;pathStyles&quot;:[{&quot;type&quot;:&quot;FILL&quot;,&quot;fillStyle&quot;:&quot;rgb(0,0,0)&quot;}],&quot;isLocked&quot;:false,&quot;parent&quot;:{&quot;type&quot;:&quot;CHILD&quot;,&quot;parentId&quot;:&quot;394fde08-8260-4eba-8cff-2b4a98952db1&quot;,&quot;order&quot;:&quot;2&quot;}},&quot;9ca277bb-8825-40b1-820c-f963d971030a&quot;:{&quot;type&quot;:&quot;FIGURE_OBJECT&quot;,&quot;id&quot;:&quot;9ca277bb-8825-40b1-820c-f963d971030a&quot;,&quot;relativeTransform&quot;:{&quot;translate&quot;:{&quot;x&quot;:-0.20859172318417082,&quot;y&quot;:1.5263487752764169},&quot;rotate&quot;:2.443460952792061e-16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T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394fde08-8260-4eba-8cff-2b4a98952db1&quot;,&quot;order&quot;:&quot;5&quot;}},&quot;f875430e-12d8-4c51-905f-06ab157bb1a1&quot;:{&quot;type&quot;:&quot;FIGURE_OBJECT&quot;,&quot;id&quot;:&quot;f875430e-12d8-4c51-905f-06ab157bb1a1&quot;,&quot;relativeTransform&quot;:{&quot;translate&quot;:{&quot;x&quot;:80.03644280032916,&quot;y&quot;:-53.4841540758217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193c18c-9afd-4db8-8591-7f894203ea75&quot;,&quot;order&quot;:&quot;98&quot;}},&quot;66d584e0-6494-4a52-b9ba-9d18dc199f71&quot;:{&quot;type&quot;:&quot;FIGURE_OBJECT&quot;,&quot;id&quot;:&quot;66d584e0-6494-4a52-b9ba-9d18dc199f71&quot;,&quot;name&quot;:&quot;Guanine&quot;,&quot;relativeTransform&quot;:{&quot;translate&quot;:{&quot;x&quot;:1.4828428653372717e-15,&quot;y&quot;:1.6311271518709985e-14},&quot;rotate&quot;:-1.2217304763960305e-16,&quot;skewX&quot;:-1.3801931229719593e-32,&quot;scale&quot;:{&quot;x&quot;:0.23625461942624768,&quot;y&quot;:0.2362546194262477}},&quot;opacity&quot;:1,&quot;image&quot;:{&quot;url&quot;:&quot;https://icons.biorender.com/biorender/5f73b20d1aa51e0028d52812/20200929221822/image/base-guanine-new.png&quot;,&quot;fallbackUrl&quot;:&quot;https://res.cloudinary.com/dlcjuc3ej/image/upload/v1601417902/f3e3jtowqhfyvzktios4.svg#/keystone/api/icons/5f73b20d1aa51e0028d52812/20200929221822/image/base-guanine-new.svg&quot;,&quot;size&quot;:{&quot;x&quot;:53,&quot;y&quot;:82},&quot;isPremium&quot;:false},&quot;source&quot;:{&quot;id&quot;:&quot;5f73b20d1aa51e0028d52812&quot;,&quot;type&quot;:&quot;ASSETS&quot;},&quot;pathStyles&quot;:[{&quot;type&quot;:&quot;FILL&quot;,&quot;fillStyle&quot;:&quot;rgb(0,0,0)&quot;}],&quot;isLocked&quot;:false,&quot;parent&quot;:{&quot;type&quot;:&quot;CHILD&quot;,&quot;parentId&quot;:&quot;f875430e-12d8-4c51-905f-06ab157bb1a1&quot;,&quot;order&quot;:&quot;2&quot;}},&quot;ef3dc7f5-ebad-419f-9e7b-ad4743af2a86&quot;:{&quot;type&quot;:&quot;FIGURE_OBJECT&quot;,&quot;id&quot;:&quot;ef3dc7f5-ebad-419f-9e7b-ad4743af2a86&quot;,&quot;relativeTransform&quot;:{&quot;translate&quot;:{&quot;x&quot;:-0.20859172318416858,&quot;y&quot;:2.2337405615781085},&quot;rotate&quot;:-1.2217304763960305e-16},&quot;opacity&quot;:1,&quot;pathStyles&quot;:[{&quot;type&quot;:&quot;FILL&quot;,&quot;fillStyle&quot;:&quot;rgba(255,255,255,1)&quot;}],&quot;text&quot;:{&quot;textData&quot;:{&quot;lineSpacing&quot;:&quot;normal&quot;,&quot;alignment&quot;:&quot;center&quot;,&quot;lines&quot;:[{&quot;runs&quot;:[{&quot;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,&quot;range&quot;:[0,0]}],&quot;text&quot;:&quot;G&quot;,&quot;baseStyle&quot;:{&quot;fontFamily&quot;:&quot;Roboto&quot;,&quot;fontSize&quot;:8.90417410104258,&quot;color&quot;:&quot;rgba(255,255,255,1)&quot;,&quot;fontWeight&quot;:&quot;normal&quot;,&quot;fontStyle&quot;:&quot;normal&quot;,&quot;decoration&quot;:&quot;none&quot;,&quot;script&quot;:&quot;none&quot;}}],&quot;verticalAlign&quot;:&quot;TOP&quot;},&quot;size&quot;:{&quot;x&quot;:8.43467863183065,&quot;y&quot;:10.434579024659271},&quot;targetSize&quot;:{&quot;x&quot;:8.43467863183065,&quot;y&quot;:10.434579024659271},&quot;format&quot;:&quot;BETTER_TEXT&quot;,&quot;verticalAlign&quot;:&quot;TOP&quot;},&quot;isLocked&quot;:false,&quot;parent&quot;:{&quot;type&quot;:&quot;CHILD&quot;,&quot;parentId&quot;:&quot;f875430e-12d8-4c51-905f-06ab157bb1a1&quot;,&quot;order&quot;:&quot;5&quot;}},&quot;6ed580ed-eef2-4f85-a495-5755b4c93139&quot;:{&quot;relativeTransform&quot;:{&quot;translate&quot;:{&quot;x&quot;:346.438783589429,&quot;y&quot;:-94.88609670622482},&quot;rotate&quot;:0},&quot;type&quot;:&quot;FIGURE_OBJECT&quot;,&quot;id&quot;:&quot;6ed580ed-eef2-4f85-a495-5755b4c9313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85ffbba6-4593-4bb3-b829-bf460240dc05&quot;,&quot;order&quot;:&quot;998&quot;},&quot;name&quot;:&quot;Sequenced genome (simple)&quot;,&quot;displayName&quot;:&quot;Sequenced genome (simple)&quot;,&quot;isPremium&quot;:true},&quot;7721dfdf-cd6c-475d-b635-1f776ed300e1&quot;:{&quot;type&quot;:&quot;FIGURE_OBJECT&quot;,&quot;id&quot;:&quot;7721dfdf-cd6c-475d-b635-1f776ed300e1&quot;,&quot;relativeTransform&quot;:{&quot;translate&quot;:{&quot;x&quot;:33.12555077554534,&quot;y&quot;:-24.678262664647406},&quot;rotate&quot;:0},&quot;opacity&quot;:1,&quot;path&quot;:{&quot;type&quot;:&quot;POLY_LINE&quot;,&quot;points&quot;:[{&quot;x&quot;:-63.836555889834585,&quot;y&quot;:0},{&quot;x&quot;:63.836555889834585,&quot;y&quot;:0}],&quot;closed&quot;:false},&quot;pathStyles&quot;:[{&quot;type&quot;:&quot;FILL&quot;,&quot;fillStyle&quot;:&quot;rgba(0,0,0,0)&quot;},{&quot;type&quot;:&quot;STROKE&quot;,&quot;strokeStyle&quot;:&quot;rgba(0, 36, 121, 1)&quot;,&quot;lineWidth&quot;:4.075543015496327,&quot;lineJoin&quot;:&quot;round&quot;}],&quot;isLocked&quot;:false,&quot;parent&quot;:{&quot;type&quot;:&quot;CHILD&quot;,&quot;parentId&quot;:&quot;6ed580ed-eef2-4f85-a495-5755b4c93139&quot;,&quot;order&quot;:&quot;1&quot;}},&quot;a0785d41-e469-4c66-9c1c-7369d81a54ca&quot;:{&quot;type&quot;:&quot;FIGURE_OBJECT&quot;,&quot;id&quot;:&quot;a0785d41-e469-4c66-9c1c-7369d81a54ca&quot;,&quot;relativeTransform&quot;:{&quot;translate&quot;:{&quot;x&quot;:39.68004625631378,&quot;y&quot;:-13.120689759499285},&quot;rotate&quot;:0},&quot;opacity&quot;:1,&quot;path&quot;:{&quot;type&quot;:&quot;POLY_LINE&quot;,&quot;points&quot;:[{&quot;x&quot;:-36.768060956860985,&quot;y&quot;:0},{&quot;x&quot;:36.768060956860985,&quot;y&quot;:0}],&quot;closed&quot;:false},&quot;pathStyles&quot;:[{&quot;type&quot;:&quot;FILL&quot;,&quot;fillStyle&quot;:&quot;rgba(0,0,0,0)&quot;},{&quot;type&quot;:&quot;STROKE&quot;,&quot;strokeStyle&quot;:&quot;rgba(0, 36, 121, 1)&quot;,&quot;lineWidth&quot;:4.075543015496327,&quot;lineJoin&quot;:&quot;round&quot;}],&quot;isLocked&quot;:false,&quot;parent&quot;:{&quot;type&quot;:&quot;CHILD&quot;,&quot;parentId&quot;:&quot;6ed580ed-eef2-4f85-a495-5755b4c93139&quot;,&quot;order&quot;:&quot;2&quot;}},&quot;25a36e13-9804-4d70-b98a-f67092635d7d&quot;:{&quot;type&quot;:&quot;FIGURE_OBJECT&quot;,&quot;id&quot;:&quot;25a36e13-9804-4d70-b98a-f67092635d7d&quot;,&quot;relativeTransform&quot;:{&quot;translate&quot;:{&quot;x&quot;:62.71299980927622,&quot;y&quot;:-0.7035911335284648},&quot;rotate&quot;:0},&quot;opacity&quot;:1,&quot;path&quot;:{&quot;type&quot;:&quot;POLY_LINE&quot;,&quot;points&quot;:[{&quot;x&quot;:-27.776405612508494,&quot;y&quot;:0},{&quot;x&quot;:27.776405612508494,&quot;y&quot;:0}],&quot;closed&quot;:false},&quot;pathStyles&quot;:[{&quot;type&quot;:&quot;FILL&quot;,&quot;fillStyle&quot;:&quot;rgba(0,0,0,0)&quot;},{&quot;type&quot;:&quot;STROKE&quot;,&quot;strokeStyle&quot;:&quot;rgba(0, 36, 121, 1)&quot;,&quot;lineWidth&quot;:4.075543015496327,&quot;lineJoin&quot;:&quot;round&quot;}],&quot;isLocked&quot;:false,&quot;parent&quot;:{&quot;type&quot;:&quot;CHILD&quot;,&quot;parentId&quot;:&quot;6ed580ed-eef2-4f85-a495-5755b4c93139&quot;,&quot;order&quot;:&quot;3&quot;}},&quot;4d1a00fe-4d77-4b93-936e-6d6942467d6b&quot;:{&quot;type&quot;:&quot;FIGURE_OBJECT&quot;,&quot;id&quot;:&quot;4d1a00fe-4d77-4b93-936e-6d6942467d6b&quot;,&quot;relativeTransform&quot;:{&quot;translate&quot;:{&quot;x&quot;:-29.05113127551295,&quot;y&quot;:-0.7035911335284648},&quot;rotate&quot;:0},&quot;opacity&quot;:1,&quot;path&quot;:{&quot;type&quot;:&quot;POLY_LINE&quot;,&quot;points&quot;:[{&quot;x&quot;:-47.569389338318466,&quot;y&quot;:0},{&quot;x&quot;:47.569389338318466,&quot;y&quot;:0}],&quot;closed&quot;:false},&quot;pathStyles&quot;:[{&quot;type&quot;:&quot;FILL&quot;,&quot;fillStyle&quot;:&quot;rgba(0,0,0,0)&quot;},{&quot;type&quot;:&quot;STROKE&quot;,&quot;strokeStyle&quot;:&quot;rgba(0, 36, 121, 1)&quot;,&quot;lineWidth&quot;:4.075543015496327,&quot;lineJoin&quot;:&quot;round&quot;}],&quot;isLocked&quot;:false,&quot;parent&quot;:{&quot;type&quot;:&quot;CHILD&quot;,&quot;parentId&quot;:&quot;6ed580ed-eef2-4f85-a495-5755b4c93139&quot;,&quot;order&quot;:&quot;5&quot;}},&quot;7d61d860-f410-4662-be8a-31e415c571e5&quot;:{&quot;type&quot;:&quot;FIGURE_OBJECT&quot;,&quot;id&quot;:&quot;7d61d860-f410-4662-be8a-31e415c571e5&quot;,&quot;relativeTransform&quot;:{&quot;translate&quot;:{&quot;x&quot;:-29.050467032745804,&quot;y&quot;:12.95475521047599},&quot;rotate&quot;:0},&quot;opacity&quot;:1,&quot;path&quot;:{&quot;type&quot;:&quot;POLY_LINE&quot;,&quot;points&quot;:[{&quot;x&quot;:-67.91163963263385,&quot;y&quot;:0},{&quot;x&quot;:67.91163963263385,&quot;y&quot;:0}],&quot;closed&quot;:false},&quot;pathStyles&quot;:[{&quot;type&quot;:&quot;FILL&quot;,&quot;fillStyle&quot;:&quot;rgba(0,0,0,0)&quot;},{&quot;type&quot;:&quot;STROKE&quot;,&quot;strokeStyle&quot;:&quot;rgba(0, 36, 121, 1)&quot;,&quot;lineWidth&quot;:4.075543015496327,&quot;lineJoin&quot;:&quot;round&quot;}],&quot;isLocked&quot;:false,&quot;parent&quot;:{&quot;type&quot;:&quot;CHILD&quot;,&quot;parentId&quot;:&quot;6ed580ed-eef2-4f85-a495-5755b4c93139&quot;,&quot;order&quot;:&quot;6&quot;}},&quot;93b0fe8c-4eab-4e1a-8aec-8fe27714f39d&quot;:{&quot;type&quot;:&quot;FIGURE_OBJECT&quot;,&quot;id&quot;:&quot;93b0fe8c-4eab-4e1a-8aec-8fe27714f39d&quot;,&quot;relativeTransform&quot;:{&quot;translate&quot;:{&quot;x&quot;:37.68924826000666,&quot;y&quot;:24.678262664646926},&quot;rotate&quot;:0},&quot;opacity&quot;:1,&quot;path&quot;:{&quot;type&quot;:&quot;POLY_LINE&quot;,&quot;points&quot;:[{&quot;x&quot;:-35.53805400840711,&quot;y&quot;:0},{&quot;x&quot;:35.53805400840711,&quot;y&quot;:0}],&quot;closed&quot;:false},&quot;pathStyles&quot;:[{&quot;type&quot;:&quot;FILL&quot;,&quot;fillStyle&quot;:&quot;rgba(0,0,0,0)&quot;},{&quot;type&quot;:&quot;STROKE&quot;,&quot;strokeStyle&quot;:&quot;rgba(0, 36, 121, 1)&quot;,&quot;lineWidth&quot;:4.075543015496327,&quot;lineJoin&quot;:&quot;round&quot;}],&quot;isLocked&quot;:false,&quot;parent&quot;:{&quot;type&quot;:&quot;CHILD&quot;,&quot;parentId&quot;:&quot;6ed580ed-eef2-4f85-a495-5755b4c93139&quot;,&quot;order&quot;:&quot;7&quot;}},&quot;0010d067-5930-4928-90af-bb48aabbd88e&quot;:{&quot;type&quot;:&quot;FIGURE_OBJECT&quot;,&quot;id&quot;:&quot;0010d067-5930-4928-90af-bb48aabbd88e&quot;,&quot;relativeTransform&quot;:{&quot;translate&quot;:{&quot;x&quot;:346.43899999999996,&quot;y&quot;:-35.45400000000001},&quot;rotate&quot;:0,&quot;skewX&quot;:0,&quot;scale&quot;:{&quot;x&quot;:1,&quot;y&quot;:1}},&quot;opacity&quot;:1,&quot;path&quot;:{&quot;type&quot;:&quot;RECT&quot;,&quot;size&quot;:{&quot;x&quot;:196,&quot;y&quot;:25},&quot;cornerRounding&quot;:{&quot;type&quot;:&quot;ARC_LENGTH&quot;,&quot;global&quot;:0}},&quot;pathStyles&quot;:[{&quot;type&quot;:&quot;FILL&quot;,&quot;fillStyle&quot;:&quot;rgba(90,170,70,1)&quot;},{&quot;type&quot;:&quot;STROKE&quot;,&quot;strokeStyle&quot;:&quot;rgba(51,90,48,1)&quot;,&quot;lineWidth&quot;:2,&quot;lineJoin&quot;:&quot;round&quot;}],&quot;isLocked&quot;:false,&quot;parent&quot;:{&quot;type&quot;:&quot;CHILD&quot;,&quot;parentId&quot;:&quot;85ffbba6-4593-4bb3-b829-bf460240dc05&quot;,&quot;order&quot;:&quot;999&quot;},&quot;layout&quot;:{&quot;sizeRatio&quot;:{&quot;x&quot;:0.88,&quot;y&quot;:0.88},&quot;keepAspectRatio&quot;:false}},&quot;cb000713-d4d4-4482-8d68-159ad777d783&quot;:{&quot;id&quot;:&quot;cb000713-d4d4-4482-8d68-159ad777d783&quot;,&quot;type&quot;:&quot;FIGURE_OBJECT&quot;,&quot;relativeTransform&quot;:{&quot;translate&quot;:{&quot;x&quot;:0,&quot;y&quot;:0},&quot;rotate&quot;:0,&quot;skewX&quot;:0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8.666666666666664,&quot;color&quot;:&quot;rgba(255,255,255,1)&quot;,&quot;fontWeight&quot;:&quot;normal&quot;,&quot;fontStyle&quot;:&quot;normal&quot;,&quot;decoration&quot;:&quot;none&quot;},&quot;range&quot;:[0,8]}],&quot;text&quot;:&quot;Consensus&quot;}],&quot;_lastCaretLocation&quot;:{&quot;lineIndex&quot;:0,&quot;runIndex&quot;:-1,&quot;charIndex&quot;:-1,&quot;endOfLine&quot;:true}},&quot;format&quot;:&quot;BETTER_TEXT&quot;,&quot;size&quot;:{&quot;x&quot;:196,&quot;y&quot;:22},&quot;targetSize&quot;:{&quot;x&quot;:196,&quot;y&quot;:2.32}},&quot;parent&quot;:{&quot;type&quot;:&quot;CHILD&quot;,&quot;parentId&quot;:&quot;0010d067-5930-4928-90af-bb48aabbd88e&quot;,&quot;order&quot;:&quot;5&quot;}},&quot;ab919241-151f-46c2-ba1c-5484da9aa546&quot;:{&quot;type&quot;:&quot;FIGURE_OBJECT&quot;,&quot;id&quot;:&quot;ab919241-151f-46c2-ba1c-5484da9aa546&quot;,&quot;relativeTransform&quot;:{&quot;translate&quot;:{&quot;x&quot;:-9,&quot;y&quot;:0},&quot;rotate&quot;:0,&quot;skewX&quot;:0,&quot;scale&quot;:{&quot;x&quot;:1,&quot;y&quot;:1}},&quot;opacity&quot;:1,&quot;path&quot;:{&quot;type&quot;:&quot;POLY_LINE&quot;,&quot;points&quot;:[{&quot;x&quot;:-251,&quot;y&quot;:-85},{&quot;x&quot;:-198.91899999999998,&quot;y&quot;:-8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23232300&quot;,&quot;1&quot;:&quot;#232323&quot;,&quot;0.45&quot;:&quot;#232323&quot;}},&quot;lineWidth&quot;:5,&quot;lineJoin&quot;:&quot;round&quot;}],&quot;pathMarkers&quot;:{&quot;markerEnd&quot;:{&quot;type&quot;:&quot;PATH&quot;,&quot;units&quot;:{&quot;type&quot;:&quot;STROKE_WIDTH&quot;,&quot;scale&quot;:0.8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85ffbba6-4593-4bb3-b829-bf460240dc05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211ea1ef-7858-416c-a827-5154dd5471f5&quot;:{&quot;type&quot;:&quot;FIGURE_OBJECT&quot;,&quot;id&quot;:&quot;211ea1ef-7858-416c-a827-5154dd5471f5&quot;,&quot;relativeTransform&quot;:{&quot;translate&quot;:{&quot;x&quot;:202,&quot;y&quot;:0},&quot;rotate&quot;:0,&quot;skewX&quot;:0,&quot;scale&quot;:{&quot;x&quot;:1,&quot;y&quot;:1}},&quot;opacity&quot;:1,&quot;path&quot;:{&quot;type&quot;:&quot;POLY_LINE&quot;,&quot;points&quot;:[{&quot;x&quot;:-251,&quot;y&quot;:-85},{&quot;x&quot;:-192.91899999999998,&quot;y&quot;:-8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23232300&quot;,&quot;1&quot;:&quot;#232323&quot;,&quot;0.45&quot;:&quot;#232323&quot;}},&quot;lineWidth&quot;:5,&quot;lineJoin&quot;:&quot;round&quot;}],&quot;pathMarkers&quot;:{&quot;markerEnd&quot;:{&quot;type&quot;:&quot;PATH&quot;,&quot;units&quot;:{&quot;type&quot;:&quot;STROKE_WIDTH&quot;,&quot;scale&quot;:0.8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85ffbba6-4593-4bb3-b829-bf460240dc05&quot;,&quot;order&quot;:&quot;9997&quot;},&quot;connectorInfo&quot;:{&quot;connectedObjects&quot;:[],&quot;type&quot;:&quot;LINE&quot;,&quot;offset&quot;:{&quot;x&quot;:0,&quot;y&quot;:0},&quot;bending&quot;:0.1,&quot;firstElementIsHead&quot;:true,&quot;customized&quot;:false}},&quot;c4fdebd1-0df4-4d73-b98d-0be19c3c33d5&quot;:{&quot;type&quot;:&quot;FIGURE_OBJECT&quot;,&quot;id&quot;:&quot;c4fdebd1-0df4-4d73-b98d-0be19c3c33d5&quot;,&quot;relativeTransform&quot;:{&quot;translate&quot;:{&quot;x&quot;:427.991,&quot;y&quot;:0},&quot;rotate&quot;:0,&quot;skewX&quot;:0,&quot;scale&quot;:{&quot;x&quot;:1,&quot;y&quot;:1}},&quot;opacity&quot;:1,&quot;path&quot;:{&quot;type&quot;:&quot;POLY_LINE&quot;,&quot;points&quot;:[{&quot;x&quot;:-251,&quot;y&quot;:-85},{&quot;x&quot;:-192.91899999999998,&quot;y&quot;:-8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23232300&quot;,&quot;1&quot;:&quot;#232323&quot;,&quot;0.45&quot;:&quot;#232323&quot;}},&quot;lineWidth&quot;:5,&quot;lineJoin&quot;:&quot;round&quot;}],&quot;pathMarkers&quot;:{&quot;markerEnd&quot;:{&quot;type&quot;:&quot;PATH&quot;,&quot;units&quot;:{&quot;type&quot;:&quot;STROKE_WIDTH&quot;,&quot;scale&quot;:0.8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85ffbba6-4593-4bb3-b829-bf460240dc05&quot;,&quot;order&quot;:&quot;9998&quot;},&quot;connectorInfo&quot;:{&quot;connectedObjects&quot;:[],&quot;type&quot;:&quot;LINE&quot;,&quot;offset&quot;:{&quot;x&quot;:0,&quot;y&quot;:0},&quot;bending&quot;:0.1,&quot;firstElementIsHead&quot;:true,&quot;customized&quot;:false}},&quot;25ae5997-62e8-4ecf-9409-071a7cfd7cdc&quot;:{&quot;id&quot;:&quot;25ae5997-62e8-4ecf-9409-071a7cfd7cdc&quot;,&quot;name&quot;:&quot;Computer&quot;,&quot;displayName&quot;:&quot;&quot;,&quot;type&quot;:&quot;FIGURE_OBJECT&quot;,&quot;relativeTransform&quot;:{&quot;translate&quot;:{&quot;x&quot;:346.439,&quot;y&quot;:181.5},&quot;rotate&quot;:0,&quot;skewX&quot;:0,&quot;scale&quot;:{&quot;x&quot;:1.65,&quot;y&quot;:1.65}},&quot;image&quot;:{&quot;url&quot;:&quot;https://icons.biorender.com/biorender/5acbb5c93f8c3400148e4064/20180409185027/image/computer.png&quot;,&quot;fallbackUrl&quot;:&quot;https://res.cloudinary.com/dlcjuc3ej/image/upload/v1523299827/oizdtbkodwzj6ytdn47n.svg#/keystone/api/icons/5acbb5c93f8c3400148e4064/20180409185027/image/computer.svg&quot;,&quot;isPremium&quot;:false,&quot;size&quot;:{&quot;x&quot;:100,&quot;y&quot;:100}},&quot;source&quot;:{&quot;id&quot;:&quot;5acbb5c93f8c3400148e4064&quot;,&quot;type&quot;:&quot;ASSETS&quot;},&quot;isPremium&quot;:false,&quot;parent&quot;:{&quot;type&quot;:&quot;CHILD&quot;,&quot;parentId&quot;:&quot;85ffbba6-4593-4bb3-b829-bf460240dc05&quot;,&quot;order&quot;:&quot;9999&quot;}},&quot;246fbcbf-78ef-42fe-92dd-390f572bbc66&quot;:{&quot;type&quot;:&quot;FIGURE_OBJECT&quot;,&quot;id&quot;:&quot;246fbcbf-78ef-42fe-92dd-390f572bbc66&quot;,&quot;relativeTransform&quot;:{&quot;translate&quot;:{&quot;x&quot;:346.439,&quot;y&quot;:43.762},&quot;rotate&quot;:0,&quot;skewX&quot;:0,&quot;scale&quot;:{&quot;x&quot;:1,&quot;y&quot;:1}},&quot;opacity&quot;:1,&quot;path&quot;:{&quot;type&quot;:&quot;POLY_LINE&quot;,&quot;points&quot;:[{&quot;x&quot;:0,&quot;y&quot;:-36.5},{&quot;x&quot;:0,&quot;y&quot;:36.5}],&quot;closed&quot;:false},&quot;pathStyles&quot;:[{&quot;type&quot;:&quot;FILL&quot;,&quot;fillStyle&quot;:&quot;rgba(0,0,0,0)&quot;},{&quot;type&quot;:&quot;STROKE&quot;,&quot;strokeStyle&quot;:&quot;#232323&quot;,&quot;lineWidth&quot;:5,&quot;lineJoin&quot;:&quot;round&quot;,&quot;dashArray&quot;:[10]}],&quot;pathMarkers&quot;:{&quot;markerEnd&quot;:{&quot;type&quot;:&quot;PATH&quot;,&quot;units&quot;:{&quot;type&quot;:&quot;STROKE_WIDTH&quot;,&quot;scale&quot;:0.700000000000000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85ffbba6-4593-4bb3-b829-bf460240dc05&quot;,&quot;order&quot;:&quot;99995&quot;},&quot;connectorInfo&quot;:{&quot;connectedObjects&quot;:[],&quot;type&quot;:&quot;LINE&quot;,&quot;offset&quot;:{&quot;x&quot;:0,&quot;y&quot;:0},&quot;bending&quot;:0.1,&quot;firstElementIsHead&quot;:true,&quot;customized&quot;:false}},&quot;c093d09f-3647-48ed-a336-5fed7088d5b1&quot;:{&quot;type&quot;:&quot;FIGURE_OBJECT&quot;,&quot;id&quot;:&quot;c093d09f-3647-48ed-a336-5fed7088d5b1&quot;,&quot;relativeTransform&quot;:{&quot;translate&quot;:{&quot;x&quot;:159.26000000000008,&quot;y&quot;:166.76199999999992},&quot;rotate&quot;:1.5707963267948966,&quot;skewX&quot;:0,&quot;scale&quot;:{&quot;x&quot;:1,&quot;y&quot;:1}},&quot;opacity&quot;:1,&quot;path&quot;:{&quot;type&quot;:&quot;POLY_LINE&quot;,&quot;points&quot;:[{&quot;x&quot;:0,&quot;y&quot;:-48.375},{&quot;x&quot;:0,&quot;y&quot;:48.375}],&quot;closed&quot;:false},&quot;pathStyles&quot;:[{&quot;type&quot;:&quot;FILL&quot;,&quot;fillStyle&quot;:&quot;rgba(0,0,0,0)&quot;},{&quot;type&quot;:&quot;STROKE&quot;,&quot;strokeStyle&quot;:&quot;#232323&quot;,&quot;lineWidth&quot;:5,&quot;lineJoin&quot;:&quot;round&quot;,&quot;dashArray&quot;:[10]}],&quot;pathMarkers&quot;:{&quot;markerEnd&quot;:{&quot;type&quot;:&quot;PATH&quot;,&quot;units&quot;:{&quot;type&quot;:&quot;STROKE_WIDTH&quot;,&quot;scale&quot;:0.700000000000000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85ffbba6-4593-4bb3-b829-bf460240dc05&quot;,&quot;order&quot;:&quot;99997&quot;},&quot;connectorInfo&quot;:{&quot;connectedObjects&quot;:[],&quot;type&quot;:&quot;LINE&quot;,&quot;offset&quot;:{&quot;x&quot;:0,&quot;y&quot;:0},&quot;bending&quot;:0.1,&quot;firstElementIsHead&quot;:true,&quot;customized&quot;:false}},&quot;50fd60d0-0876-431b-9fc3-77bfc4290279&quot;:{&quot;id&quot;:&quot;50fd60d0-0876-431b-9fc3-77bfc4290279&quot;,&quot;name&quot;:&quot;Picture1.png&quot;,&quot;type&quot;:&quot;FIGURE_OBJECT&quot;,&quot;relativeTransform&quot;:{&quot;translate&quot;:{&quot;x&quot;:-126.36400000000003,&quot;y&quot;:181.49961234177215},&quot;rotate&quot;:0,&quot;skewX&quot;:0,&quot;scale&quot;:{&quot;x&quot;:1.2063,&quot;y&quot;:1.2063}},&quot;image&quot;:{&quot;url&quot;:&quot;https://core.services.biorender.com/api/uploads/65f325316e7b9fa2c0e8ef2c/1710433585108_5564fc7a-488c-46bd-b14a-da285ad6ba0d_icon.png&quot;,&quot;isPremium&quot;:false,&quot;isSignedURL&quot;:true,&quot;size&quot;:{&quot;x&quot;:300,&quot;y&quot;:96.36075949367088}},&quot;source&quot;:{&quot;id&quot;:&quot;65f325316e7b9fa2c0e8ef2c&quot;,&quot;type&quot;:&quot;UPLOADS&quot;},&quot;isPremium&quot;:false,&quot;parent&quot;:{&quot;type&quot;:&quot;CHILD&quot;,&quot;parentId&quot;:&quot;85ffbba6-4593-4bb3-b829-bf460240dc05&quot;,&quot;order&quot;:&quot;99998&quot;}}}}"/>
    <we:property name="has-user-completed-add" value="true"/>
  </we:properties>
  <we:bindings/>
  <we:snapshot xmlns:r="http://schemas.openxmlformats.org/officeDocument/2006/relationships"/>
  <we:extLst>
    <a:ext xmlns:a="http://schemas.openxmlformats.org/drawingml/2006/main" uri="{0858819E-0033-43BF-8937-05EC82904868}">
      <we:backgroundApp state="1" runtimeId="Taskpane.Url"/>
    </a:ext>
  </we:extLst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1213</Words>
  <Application>Microsoft Macintosh PowerPoint</Application>
  <PresentationFormat>Custom</PresentationFormat>
  <Paragraphs>210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Helvetica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Introduction to AlphaFold: Bioinformatics for 3D Protein Structure Prediction</vt:lpstr>
      <vt:lpstr>The Field of Bioinformatics</vt:lpstr>
      <vt:lpstr>What Does Protein Structure Tell Us?</vt:lpstr>
      <vt:lpstr>Basics of 3D Protein Structure</vt:lpstr>
      <vt:lpstr>Methods for Elucidating Protein Structure</vt:lpstr>
      <vt:lpstr>Protein Data Bank (PDB)</vt:lpstr>
      <vt:lpstr>Enter Computers! (Not The One In Your Pocket)</vt:lpstr>
      <vt:lpstr>Assessing Methods for Protein Structure Prediction</vt:lpstr>
      <vt:lpstr>AlphaFold2: A Neural Network Trained To Predict Protein 3-D Structure</vt:lpstr>
      <vt:lpstr>MSA Depedency of AF2</vt:lpstr>
      <vt:lpstr>MPOX (Monkey Pox) </vt:lpstr>
      <vt:lpstr>Assembly of the MPOX-22 Global Outbreak Genome</vt:lpstr>
      <vt:lpstr>Pearson Fasta Format</vt:lpstr>
      <vt:lpstr>Running AlphaFold2 In A Timely Manner</vt:lpstr>
      <vt:lpstr>Architecture of HPC Clusters</vt:lpstr>
      <vt:lpstr>Process of Running A Job On Grace</vt:lpstr>
      <vt:lpstr>The AlphaFold2 Job Script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AlphaFold: Bioinformatics for 3D Protein Structure Prediction</dc:title>
  <cp:lastModifiedBy>Boland, Devon Joseph</cp:lastModifiedBy>
  <cp:revision>7</cp:revision>
  <dcterms:modified xsi:type="dcterms:W3CDTF">2024-03-14T16:43:37Z</dcterms:modified>
</cp:coreProperties>
</file>